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601" r:id="rId2"/>
    <p:sldId id="610" r:id="rId3"/>
    <p:sldId id="256" r:id="rId4"/>
    <p:sldId id="602" r:id="rId5"/>
    <p:sldId id="603" r:id="rId6"/>
    <p:sldId id="604" r:id="rId7"/>
    <p:sldId id="280" r:id="rId8"/>
    <p:sldId id="272" r:id="rId9"/>
    <p:sldId id="605" r:id="rId10"/>
    <p:sldId id="408" r:id="rId11"/>
    <p:sldId id="561" r:id="rId12"/>
    <p:sldId id="572" r:id="rId13"/>
    <p:sldId id="607" r:id="rId14"/>
    <p:sldId id="608" r:id="rId15"/>
    <p:sldId id="606" r:id="rId16"/>
    <p:sldId id="259" r:id="rId17"/>
    <p:sldId id="362" r:id="rId18"/>
    <p:sldId id="405" r:id="rId19"/>
    <p:sldId id="374" r:id="rId20"/>
    <p:sldId id="573" r:id="rId21"/>
    <p:sldId id="574" r:id="rId22"/>
    <p:sldId id="579" r:id="rId23"/>
    <p:sldId id="580" r:id="rId24"/>
    <p:sldId id="581" r:id="rId25"/>
    <p:sldId id="582" r:id="rId26"/>
    <p:sldId id="409" r:id="rId27"/>
    <p:sldId id="410" r:id="rId28"/>
    <p:sldId id="583" r:id="rId29"/>
    <p:sldId id="584" r:id="rId30"/>
    <p:sldId id="413" r:id="rId31"/>
    <p:sldId id="585" r:id="rId32"/>
    <p:sldId id="586" r:id="rId33"/>
    <p:sldId id="416" r:id="rId34"/>
    <p:sldId id="396" r:id="rId35"/>
    <p:sldId id="485" r:id="rId36"/>
    <p:sldId id="484" r:id="rId37"/>
    <p:sldId id="488" r:id="rId38"/>
    <p:sldId id="486" r:id="rId39"/>
    <p:sldId id="487" r:id="rId40"/>
    <p:sldId id="489" r:id="rId41"/>
    <p:sldId id="412" r:id="rId42"/>
    <p:sldId id="490" r:id="rId43"/>
    <p:sldId id="398" r:id="rId44"/>
    <p:sldId id="431" r:id="rId45"/>
    <p:sldId id="400" r:id="rId46"/>
    <p:sldId id="401" r:id="rId47"/>
    <p:sldId id="571" r:id="rId48"/>
    <p:sldId id="402" r:id="rId49"/>
    <p:sldId id="432" r:id="rId50"/>
    <p:sldId id="433" r:id="rId51"/>
    <p:sldId id="434" r:id="rId52"/>
    <p:sldId id="435" r:id="rId53"/>
    <p:sldId id="427" r:id="rId54"/>
    <p:sldId id="428" r:id="rId55"/>
    <p:sldId id="429" r:id="rId56"/>
    <p:sldId id="430" r:id="rId57"/>
    <p:sldId id="414" r:id="rId58"/>
    <p:sldId id="564" r:id="rId59"/>
    <p:sldId id="415" r:id="rId60"/>
    <p:sldId id="411" r:id="rId61"/>
    <p:sldId id="436" r:id="rId62"/>
    <p:sldId id="437" r:id="rId63"/>
    <p:sldId id="438" r:id="rId64"/>
    <p:sldId id="439" r:id="rId65"/>
    <p:sldId id="440" r:id="rId66"/>
    <p:sldId id="441" r:id="rId67"/>
    <p:sldId id="442" r:id="rId68"/>
    <p:sldId id="443" r:id="rId69"/>
    <p:sldId id="565" r:id="rId70"/>
    <p:sldId id="444" r:id="rId71"/>
    <p:sldId id="445" r:id="rId72"/>
    <p:sldId id="446" r:id="rId73"/>
    <p:sldId id="447" r:id="rId74"/>
    <p:sldId id="448" r:id="rId75"/>
    <p:sldId id="449" r:id="rId76"/>
    <p:sldId id="609" r:id="rId77"/>
    <p:sldId id="566" r:id="rId78"/>
    <p:sldId id="450" r:id="rId79"/>
    <p:sldId id="451" r:id="rId80"/>
    <p:sldId id="452" r:id="rId81"/>
    <p:sldId id="477" r:id="rId82"/>
    <p:sldId id="589" r:id="rId83"/>
    <p:sldId id="590" r:id="rId84"/>
    <p:sldId id="591" r:id="rId85"/>
    <p:sldId id="454" r:id="rId86"/>
    <p:sldId id="592" r:id="rId87"/>
    <p:sldId id="593" r:id="rId88"/>
    <p:sldId id="570" r:id="rId89"/>
    <p:sldId id="460" r:id="rId90"/>
    <p:sldId id="455" r:id="rId91"/>
    <p:sldId id="456" r:id="rId92"/>
    <p:sldId id="457" r:id="rId93"/>
    <p:sldId id="458" r:id="rId94"/>
    <p:sldId id="482" r:id="rId95"/>
    <p:sldId id="459" r:id="rId96"/>
    <p:sldId id="461" r:id="rId97"/>
    <p:sldId id="463" r:id="rId98"/>
    <p:sldId id="464" r:id="rId99"/>
    <p:sldId id="465" r:id="rId100"/>
    <p:sldId id="466" r:id="rId101"/>
    <p:sldId id="587" r:id="rId102"/>
    <p:sldId id="588" r:id="rId103"/>
    <p:sldId id="467" r:id="rId104"/>
    <p:sldId id="469" r:id="rId105"/>
    <p:sldId id="471" r:id="rId106"/>
    <p:sldId id="468" r:id="rId107"/>
    <p:sldId id="611" r:id="rId108"/>
    <p:sldId id="628" r:id="rId109"/>
    <p:sldId id="629" r:id="rId110"/>
    <p:sldId id="612" r:id="rId111"/>
    <p:sldId id="622" r:id="rId112"/>
    <p:sldId id="623" r:id="rId113"/>
    <p:sldId id="619" r:id="rId114"/>
    <p:sldId id="618" r:id="rId115"/>
    <p:sldId id="617" r:id="rId116"/>
    <p:sldId id="613" r:id="rId117"/>
    <p:sldId id="614" r:id="rId118"/>
    <p:sldId id="615" r:id="rId119"/>
    <p:sldId id="616" r:id="rId120"/>
    <p:sldId id="620" r:id="rId121"/>
    <p:sldId id="621" r:id="rId122"/>
    <p:sldId id="626" r:id="rId123"/>
    <p:sldId id="627" r:id="rId124"/>
    <p:sldId id="597" r:id="rId125"/>
    <p:sldId id="594" r:id="rId126"/>
    <p:sldId id="595" r:id="rId127"/>
    <p:sldId id="596" r:id="rId128"/>
    <p:sldId id="563" r:id="rId129"/>
    <p:sldId id="625" r:id="rId130"/>
    <p:sldId id="478" r:id="rId131"/>
    <p:sldId id="307" r:id="rId132"/>
    <p:sldId id="262" r:id="rId13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18E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95" autoAdjust="0"/>
    <p:restoredTop sz="94660"/>
  </p:normalViewPr>
  <p:slideViewPr>
    <p:cSldViewPr snapToGrid="0">
      <p:cViewPr varScale="1">
        <p:scale>
          <a:sx n="106" d="100"/>
          <a:sy n="106" d="100"/>
        </p:scale>
        <p:origin x="192" y="11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358C61-58ED-493B-8648-46F645D2BA0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67325676-B4B1-4193-A8B8-621390F4E8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18712FC7-EBE2-4C28-AFD9-6036354899E2}"/>
              </a:ext>
            </a:extLst>
          </p:cNvPr>
          <p:cNvSpPr>
            <a:spLocks noGrp="1"/>
          </p:cNvSpPr>
          <p:nvPr>
            <p:ph type="dt" sz="half" idx="10"/>
          </p:nvPr>
        </p:nvSpPr>
        <p:spPr/>
        <p:txBody>
          <a:bodyPr/>
          <a:lstStyle/>
          <a:p>
            <a:fld id="{32F3D1FF-5F79-4D7A-BBF0-A1F1EAA95A23}" type="datetimeFigureOut">
              <a:rPr lang="es-ES" smtClean="0"/>
              <a:t>18/11/2023</a:t>
            </a:fld>
            <a:endParaRPr lang="es-ES"/>
          </a:p>
        </p:txBody>
      </p:sp>
      <p:sp>
        <p:nvSpPr>
          <p:cNvPr id="5" name="Marcador de pie de página 4">
            <a:extLst>
              <a:ext uri="{FF2B5EF4-FFF2-40B4-BE49-F238E27FC236}">
                <a16:creationId xmlns:a16="http://schemas.microsoft.com/office/drawing/2014/main" id="{0B24A135-7B95-4466-8162-CD2CFDFE829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2780E6F-3AFF-4D23-BA98-3A61AE894B9A}"/>
              </a:ext>
            </a:extLst>
          </p:cNvPr>
          <p:cNvSpPr>
            <a:spLocks noGrp="1"/>
          </p:cNvSpPr>
          <p:nvPr>
            <p:ph type="sldNum" sz="quarter" idx="12"/>
          </p:nvPr>
        </p:nvSpPr>
        <p:spPr/>
        <p:txBody>
          <a:bodyPr/>
          <a:lstStyle/>
          <a:p>
            <a:fld id="{36102E0F-5038-4CBE-9DEB-A2F9EB1B34AF}" type="slidenum">
              <a:rPr lang="es-ES" smtClean="0"/>
              <a:t>‹Nº›</a:t>
            </a:fld>
            <a:endParaRPr lang="es-ES"/>
          </a:p>
        </p:txBody>
      </p:sp>
    </p:spTree>
    <p:extLst>
      <p:ext uri="{BB962C8B-B14F-4D97-AF65-F5344CB8AC3E}">
        <p14:creationId xmlns:p14="http://schemas.microsoft.com/office/powerpoint/2010/main" val="33466423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52F10B-F287-4785-A36D-91A3102C349E}"/>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0C1997DB-61C2-4513-9C5C-43AEC7312799}"/>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85D0727-2BCB-4DCB-8EC7-06083CB3FE42}"/>
              </a:ext>
            </a:extLst>
          </p:cNvPr>
          <p:cNvSpPr>
            <a:spLocks noGrp="1"/>
          </p:cNvSpPr>
          <p:nvPr>
            <p:ph type="dt" sz="half" idx="10"/>
          </p:nvPr>
        </p:nvSpPr>
        <p:spPr/>
        <p:txBody>
          <a:bodyPr/>
          <a:lstStyle/>
          <a:p>
            <a:fld id="{32F3D1FF-5F79-4D7A-BBF0-A1F1EAA95A23}" type="datetimeFigureOut">
              <a:rPr lang="es-ES" smtClean="0"/>
              <a:t>18/11/2023</a:t>
            </a:fld>
            <a:endParaRPr lang="es-ES"/>
          </a:p>
        </p:txBody>
      </p:sp>
      <p:sp>
        <p:nvSpPr>
          <p:cNvPr id="5" name="Marcador de pie de página 4">
            <a:extLst>
              <a:ext uri="{FF2B5EF4-FFF2-40B4-BE49-F238E27FC236}">
                <a16:creationId xmlns:a16="http://schemas.microsoft.com/office/drawing/2014/main" id="{DD852244-903E-429F-8511-CF02C0EDEB1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F520146-A148-4AA1-8421-86ADC24C3696}"/>
              </a:ext>
            </a:extLst>
          </p:cNvPr>
          <p:cNvSpPr>
            <a:spLocks noGrp="1"/>
          </p:cNvSpPr>
          <p:nvPr>
            <p:ph type="sldNum" sz="quarter" idx="12"/>
          </p:nvPr>
        </p:nvSpPr>
        <p:spPr/>
        <p:txBody>
          <a:bodyPr/>
          <a:lstStyle/>
          <a:p>
            <a:fld id="{36102E0F-5038-4CBE-9DEB-A2F9EB1B34AF}" type="slidenum">
              <a:rPr lang="es-ES" smtClean="0"/>
              <a:t>‹Nº›</a:t>
            </a:fld>
            <a:endParaRPr lang="es-ES"/>
          </a:p>
        </p:txBody>
      </p:sp>
    </p:spTree>
    <p:extLst>
      <p:ext uri="{BB962C8B-B14F-4D97-AF65-F5344CB8AC3E}">
        <p14:creationId xmlns:p14="http://schemas.microsoft.com/office/powerpoint/2010/main" val="1419196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C55E52E-9FC1-4C54-9794-269260AD86D9}"/>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BE1D9EBF-B4A5-444B-9997-EBBC95645A78}"/>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0AFA748-DDCA-40F0-8CDB-3FF581C478C0}"/>
              </a:ext>
            </a:extLst>
          </p:cNvPr>
          <p:cNvSpPr>
            <a:spLocks noGrp="1"/>
          </p:cNvSpPr>
          <p:nvPr>
            <p:ph type="dt" sz="half" idx="10"/>
          </p:nvPr>
        </p:nvSpPr>
        <p:spPr/>
        <p:txBody>
          <a:bodyPr/>
          <a:lstStyle/>
          <a:p>
            <a:fld id="{32F3D1FF-5F79-4D7A-BBF0-A1F1EAA95A23}" type="datetimeFigureOut">
              <a:rPr lang="es-ES" smtClean="0"/>
              <a:t>18/11/2023</a:t>
            </a:fld>
            <a:endParaRPr lang="es-ES"/>
          </a:p>
        </p:txBody>
      </p:sp>
      <p:sp>
        <p:nvSpPr>
          <p:cNvPr id="5" name="Marcador de pie de página 4">
            <a:extLst>
              <a:ext uri="{FF2B5EF4-FFF2-40B4-BE49-F238E27FC236}">
                <a16:creationId xmlns:a16="http://schemas.microsoft.com/office/drawing/2014/main" id="{3B914D98-BE10-489C-A7DA-878E3BB5575F}"/>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B494BAF-CCE6-4841-BD1E-FEBABB3118B8}"/>
              </a:ext>
            </a:extLst>
          </p:cNvPr>
          <p:cNvSpPr>
            <a:spLocks noGrp="1"/>
          </p:cNvSpPr>
          <p:nvPr>
            <p:ph type="sldNum" sz="quarter" idx="12"/>
          </p:nvPr>
        </p:nvSpPr>
        <p:spPr/>
        <p:txBody>
          <a:bodyPr/>
          <a:lstStyle/>
          <a:p>
            <a:fld id="{36102E0F-5038-4CBE-9DEB-A2F9EB1B34AF}" type="slidenum">
              <a:rPr lang="es-ES" smtClean="0"/>
              <a:t>‹Nº›</a:t>
            </a:fld>
            <a:endParaRPr lang="es-ES"/>
          </a:p>
        </p:txBody>
      </p:sp>
    </p:spTree>
    <p:extLst>
      <p:ext uri="{BB962C8B-B14F-4D97-AF65-F5344CB8AC3E}">
        <p14:creationId xmlns:p14="http://schemas.microsoft.com/office/powerpoint/2010/main" val="204127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F93279-CAD1-4DC0-AD06-4FA710338F6B}"/>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5A3A033C-D840-4DCF-8C9B-8C6A250D6A77}"/>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3B3EC68-9940-4A21-8D71-5DB486188548}"/>
              </a:ext>
            </a:extLst>
          </p:cNvPr>
          <p:cNvSpPr>
            <a:spLocks noGrp="1"/>
          </p:cNvSpPr>
          <p:nvPr>
            <p:ph type="dt" sz="half" idx="10"/>
          </p:nvPr>
        </p:nvSpPr>
        <p:spPr/>
        <p:txBody>
          <a:bodyPr/>
          <a:lstStyle/>
          <a:p>
            <a:fld id="{32F3D1FF-5F79-4D7A-BBF0-A1F1EAA95A23}" type="datetimeFigureOut">
              <a:rPr lang="es-ES" smtClean="0"/>
              <a:t>18/11/2023</a:t>
            </a:fld>
            <a:endParaRPr lang="es-ES"/>
          </a:p>
        </p:txBody>
      </p:sp>
      <p:sp>
        <p:nvSpPr>
          <p:cNvPr id="5" name="Marcador de pie de página 4">
            <a:extLst>
              <a:ext uri="{FF2B5EF4-FFF2-40B4-BE49-F238E27FC236}">
                <a16:creationId xmlns:a16="http://schemas.microsoft.com/office/drawing/2014/main" id="{1A05B317-0900-4549-B4E0-AC5C210873B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D390859-7B74-406B-ACC3-DA104F212FDE}"/>
              </a:ext>
            </a:extLst>
          </p:cNvPr>
          <p:cNvSpPr>
            <a:spLocks noGrp="1"/>
          </p:cNvSpPr>
          <p:nvPr>
            <p:ph type="sldNum" sz="quarter" idx="12"/>
          </p:nvPr>
        </p:nvSpPr>
        <p:spPr/>
        <p:txBody>
          <a:bodyPr/>
          <a:lstStyle/>
          <a:p>
            <a:fld id="{36102E0F-5038-4CBE-9DEB-A2F9EB1B34AF}" type="slidenum">
              <a:rPr lang="es-ES" smtClean="0"/>
              <a:t>‹Nº›</a:t>
            </a:fld>
            <a:endParaRPr lang="es-ES"/>
          </a:p>
        </p:txBody>
      </p:sp>
    </p:spTree>
    <p:extLst>
      <p:ext uri="{BB962C8B-B14F-4D97-AF65-F5344CB8AC3E}">
        <p14:creationId xmlns:p14="http://schemas.microsoft.com/office/powerpoint/2010/main" val="121869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14BD85-5A47-4203-B00D-F75C7825C260}"/>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A3D9AC69-25E0-452C-B31C-D4E10C76F2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E9AE5839-783B-4AE5-BA3E-52C42BB6451E}"/>
              </a:ext>
            </a:extLst>
          </p:cNvPr>
          <p:cNvSpPr>
            <a:spLocks noGrp="1"/>
          </p:cNvSpPr>
          <p:nvPr>
            <p:ph type="dt" sz="half" idx="10"/>
          </p:nvPr>
        </p:nvSpPr>
        <p:spPr/>
        <p:txBody>
          <a:bodyPr/>
          <a:lstStyle/>
          <a:p>
            <a:fld id="{32F3D1FF-5F79-4D7A-BBF0-A1F1EAA95A23}" type="datetimeFigureOut">
              <a:rPr lang="es-ES" smtClean="0"/>
              <a:t>18/11/2023</a:t>
            </a:fld>
            <a:endParaRPr lang="es-ES"/>
          </a:p>
        </p:txBody>
      </p:sp>
      <p:sp>
        <p:nvSpPr>
          <p:cNvPr id="5" name="Marcador de pie de página 4">
            <a:extLst>
              <a:ext uri="{FF2B5EF4-FFF2-40B4-BE49-F238E27FC236}">
                <a16:creationId xmlns:a16="http://schemas.microsoft.com/office/drawing/2014/main" id="{4D0C6E86-1E3E-42D7-9894-D9A2C55FEBA1}"/>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B19E638-CFD6-4836-8D3C-228D9242915D}"/>
              </a:ext>
            </a:extLst>
          </p:cNvPr>
          <p:cNvSpPr>
            <a:spLocks noGrp="1"/>
          </p:cNvSpPr>
          <p:nvPr>
            <p:ph type="sldNum" sz="quarter" idx="12"/>
          </p:nvPr>
        </p:nvSpPr>
        <p:spPr/>
        <p:txBody>
          <a:bodyPr/>
          <a:lstStyle/>
          <a:p>
            <a:fld id="{36102E0F-5038-4CBE-9DEB-A2F9EB1B34AF}" type="slidenum">
              <a:rPr lang="es-ES" smtClean="0"/>
              <a:t>‹Nº›</a:t>
            </a:fld>
            <a:endParaRPr lang="es-ES"/>
          </a:p>
        </p:txBody>
      </p:sp>
    </p:spTree>
    <p:extLst>
      <p:ext uri="{BB962C8B-B14F-4D97-AF65-F5344CB8AC3E}">
        <p14:creationId xmlns:p14="http://schemas.microsoft.com/office/powerpoint/2010/main" val="3369611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F7C7EA-183A-4A38-A5AD-9841DC8AFA24}"/>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4432AAC-3C43-4937-B6C1-6323120B1103}"/>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23D1F071-81C2-4C1C-8FE4-55D0CB707202}"/>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77C170D9-4B02-448C-BBA7-98B4403058DC}"/>
              </a:ext>
            </a:extLst>
          </p:cNvPr>
          <p:cNvSpPr>
            <a:spLocks noGrp="1"/>
          </p:cNvSpPr>
          <p:nvPr>
            <p:ph type="dt" sz="half" idx="10"/>
          </p:nvPr>
        </p:nvSpPr>
        <p:spPr/>
        <p:txBody>
          <a:bodyPr/>
          <a:lstStyle/>
          <a:p>
            <a:fld id="{32F3D1FF-5F79-4D7A-BBF0-A1F1EAA95A23}" type="datetimeFigureOut">
              <a:rPr lang="es-ES" smtClean="0"/>
              <a:t>18/11/2023</a:t>
            </a:fld>
            <a:endParaRPr lang="es-ES"/>
          </a:p>
        </p:txBody>
      </p:sp>
      <p:sp>
        <p:nvSpPr>
          <p:cNvPr id="6" name="Marcador de pie de página 5">
            <a:extLst>
              <a:ext uri="{FF2B5EF4-FFF2-40B4-BE49-F238E27FC236}">
                <a16:creationId xmlns:a16="http://schemas.microsoft.com/office/drawing/2014/main" id="{BB549C5F-AAF7-41D0-9429-A16D1AC5E4DB}"/>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EA2A9B44-C874-4EE2-A5E8-74663C664202}"/>
              </a:ext>
            </a:extLst>
          </p:cNvPr>
          <p:cNvSpPr>
            <a:spLocks noGrp="1"/>
          </p:cNvSpPr>
          <p:nvPr>
            <p:ph type="sldNum" sz="quarter" idx="12"/>
          </p:nvPr>
        </p:nvSpPr>
        <p:spPr/>
        <p:txBody>
          <a:bodyPr/>
          <a:lstStyle/>
          <a:p>
            <a:fld id="{36102E0F-5038-4CBE-9DEB-A2F9EB1B34AF}" type="slidenum">
              <a:rPr lang="es-ES" smtClean="0"/>
              <a:t>‹Nº›</a:t>
            </a:fld>
            <a:endParaRPr lang="es-ES"/>
          </a:p>
        </p:txBody>
      </p:sp>
    </p:spTree>
    <p:extLst>
      <p:ext uri="{BB962C8B-B14F-4D97-AF65-F5344CB8AC3E}">
        <p14:creationId xmlns:p14="http://schemas.microsoft.com/office/powerpoint/2010/main" val="2046741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A2FB78-BCE9-4F2C-9AD8-F8724B3B1FB8}"/>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7B0C714-84A6-4B4A-A7E3-96444051E4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472B0FF5-CD64-4024-92E1-A9E1EC675ABC}"/>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CAF14054-CD5E-43D5-9F5C-79D6553AE8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82081295-88E3-48D2-9A2F-E7763CD4950B}"/>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24464672-1059-4309-96BD-178F19325B5C}"/>
              </a:ext>
            </a:extLst>
          </p:cNvPr>
          <p:cNvSpPr>
            <a:spLocks noGrp="1"/>
          </p:cNvSpPr>
          <p:nvPr>
            <p:ph type="dt" sz="half" idx="10"/>
          </p:nvPr>
        </p:nvSpPr>
        <p:spPr/>
        <p:txBody>
          <a:bodyPr/>
          <a:lstStyle/>
          <a:p>
            <a:fld id="{32F3D1FF-5F79-4D7A-BBF0-A1F1EAA95A23}" type="datetimeFigureOut">
              <a:rPr lang="es-ES" smtClean="0"/>
              <a:t>18/11/2023</a:t>
            </a:fld>
            <a:endParaRPr lang="es-ES"/>
          </a:p>
        </p:txBody>
      </p:sp>
      <p:sp>
        <p:nvSpPr>
          <p:cNvPr id="8" name="Marcador de pie de página 7">
            <a:extLst>
              <a:ext uri="{FF2B5EF4-FFF2-40B4-BE49-F238E27FC236}">
                <a16:creationId xmlns:a16="http://schemas.microsoft.com/office/drawing/2014/main" id="{17CAF0DB-00F9-46B7-BCA3-2A74B945475A}"/>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3D50F58C-C119-455E-91CA-F16976AED427}"/>
              </a:ext>
            </a:extLst>
          </p:cNvPr>
          <p:cNvSpPr>
            <a:spLocks noGrp="1"/>
          </p:cNvSpPr>
          <p:nvPr>
            <p:ph type="sldNum" sz="quarter" idx="12"/>
          </p:nvPr>
        </p:nvSpPr>
        <p:spPr/>
        <p:txBody>
          <a:bodyPr/>
          <a:lstStyle/>
          <a:p>
            <a:fld id="{36102E0F-5038-4CBE-9DEB-A2F9EB1B34AF}" type="slidenum">
              <a:rPr lang="es-ES" smtClean="0"/>
              <a:t>‹Nº›</a:t>
            </a:fld>
            <a:endParaRPr lang="es-ES"/>
          </a:p>
        </p:txBody>
      </p:sp>
    </p:spTree>
    <p:extLst>
      <p:ext uri="{BB962C8B-B14F-4D97-AF65-F5344CB8AC3E}">
        <p14:creationId xmlns:p14="http://schemas.microsoft.com/office/powerpoint/2010/main" val="4205505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A98171-4C6E-4FED-B64B-6B6FCC5E11B6}"/>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2F4CE13C-F258-4C33-9944-F872627A9515}"/>
              </a:ext>
            </a:extLst>
          </p:cNvPr>
          <p:cNvSpPr>
            <a:spLocks noGrp="1"/>
          </p:cNvSpPr>
          <p:nvPr>
            <p:ph type="dt" sz="half" idx="10"/>
          </p:nvPr>
        </p:nvSpPr>
        <p:spPr/>
        <p:txBody>
          <a:bodyPr/>
          <a:lstStyle/>
          <a:p>
            <a:fld id="{32F3D1FF-5F79-4D7A-BBF0-A1F1EAA95A23}" type="datetimeFigureOut">
              <a:rPr lang="es-ES" smtClean="0"/>
              <a:t>18/11/2023</a:t>
            </a:fld>
            <a:endParaRPr lang="es-ES"/>
          </a:p>
        </p:txBody>
      </p:sp>
      <p:sp>
        <p:nvSpPr>
          <p:cNvPr id="4" name="Marcador de pie de página 3">
            <a:extLst>
              <a:ext uri="{FF2B5EF4-FFF2-40B4-BE49-F238E27FC236}">
                <a16:creationId xmlns:a16="http://schemas.microsoft.com/office/drawing/2014/main" id="{1E80A412-AC03-48F8-9074-15DF3F84FFC9}"/>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2E15D066-37CC-4BBF-AE7F-691CCEAE700E}"/>
              </a:ext>
            </a:extLst>
          </p:cNvPr>
          <p:cNvSpPr>
            <a:spLocks noGrp="1"/>
          </p:cNvSpPr>
          <p:nvPr>
            <p:ph type="sldNum" sz="quarter" idx="12"/>
          </p:nvPr>
        </p:nvSpPr>
        <p:spPr/>
        <p:txBody>
          <a:bodyPr/>
          <a:lstStyle/>
          <a:p>
            <a:fld id="{36102E0F-5038-4CBE-9DEB-A2F9EB1B34AF}" type="slidenum">
              <a:rPr lang="es-ES" smtClean="0"/>
              <a:t>‹Nº›</a:t>
            </a:fld>
            <a:endParaRPr lang="es-ES"/>
          </a:p>
        </p:txBody>
      </p:sp>
    </p:spTree>
    <p:extLst>
      <p:ext uri="{BB962C8B-B14F-4D97-AF65-F5344CB8AC3E}">
        <p14:creationId xmlns:p14="http://schemas.microsoft.com/office/powerpoint/2010/main" val="1845009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1142951-4E06-46BD-A4D4-2B290ED0FF97}"/>
              </a:ext>
            </a:extLst>
          </p:cNvPr>
          <p:cNvSpPr>
            <a:spLocks noGrp="1"/>
          </p:cNvSpPr>
          <p:nvPr>
            <p:ph type="dt" sz="half" idx="10"/>
          </p:nvPr>
        </p:nvSpPr>
        <p:spPr/>
        <p:txBody>
          <a:bodyPr/>
          <a:lstStyle/>
          <a:p>
            <a:fld id="{32F3D1FF-5F79-4D7A-BBF0-A1F1EAA95A23}" type="datetimeFigureOut">
              <a:rPr lang="es-ES" smtClean="0"/>
              <a:t>18/11/2023</a:t>
            </a:fld>
            <a:endParaRPr lang="es-ES"/>
          </a:p>
        </p:txBody>
      </p:sp>
      <p:sp>
        <p:nvSpPr>
          <p:cNvPr id="3" name="Marcador de pie de página 2">
            <a:extLst>
              <a:ext uri="{FF2B5EF4-FFF2-40B4-BE49-F238E27FC236}">
                <a16:creationId xmlns:a16="http://schemas.microsoft.com/office/drawing/2014/main" id="{866F5FF6-E5C3-48EC-9339-543AD91FB161}"/>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C736B8E3-DBFF-4A55-99E4-4EC87ACEB53D}"/>
              </a:ext>
            </a:extLst>
          </p:cNvPr>
          <p:cNvSpPr>
            <a:spLocks noGrp="1"/>
          </p:cNvSpPr>
          <p:nvPr>
            <p:ph type="sldNum" sz="quarter" idx="12"/>
          </p:nvPr>
        </p:nvSpPr>
        <p:spPr/>
        <p:txBody>
          <a:bodyPr/>
          <a:lstStyle/>
          <a:p>
            <a:fld id="{36102E0F-5038-4CBE-9DEB-A2F9EB1B34AF}" type="slidenum">
              <a:rPr lang="es-ES" smtClean="0"/>
              <a:t>‹Nº›</a:t>
            </a:fld>
            <a:endParaRPr lang="es-ES"/>
          </a:p>
        </p:txBody>
      </p:sp>
    </p:spTree>
    <p:extLst>
      <p:ext uri="{BB962C8B-B14F-4D97-AF65-F5344CB8AC3E}">
        <p14:creationId xmlns:p14="http://schemas.microsoft.com/office/powerpoint/2010/main" val="3775122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8F59E8-6293-4413-966D-518486DAF61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87EDA2E-F5B0-49C2-8E9E-26B3246089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99853006-6911-4B43-B303-672A4F4C7D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3A9B9CC-3E41-4D47-AA32-43875AB1029D}"/>
              </a:ext>
            </a:extLst>
          </p:cNvPr>
          <p:cNvSpPr>
            <a:spLocks noGrp="1"/>
          </p:cNvSpPr>
          <p:nvPr>
            <p:ph type="dt" sz="half" idx="10"/>
          </p:nvPr>
        </p:nvSpPr>
        <p:spPr/>
        <p:txBody>
          <a:bodyPr/>
          <a:lstStyle/>
          <a:p>
            <a:fld id="{32F3D1FF-5F79-4D7A-BBF0-A1F1EAA95A23}" type="datetimeFigureOut">
              <a:rPr lang="es-ES" smtClean="0"/>
              <a:t>18/11/2023</a:t>
            </a:fld>
            <a:endParaRPr lang="es-ES"/>
          </a:p>
        </p:txBody>
      </p:sp>
      <p:sp>
        <p:nvSpPr>
          <p:cNvPr id="6" name="Marcador de pie de página 5">
            <a:extLst>
              <a:ext uri="{FF2B5EF4-FFF2-40B4-BE49-F238E27FC236}">
                <a16:creationId xmlns:a16="http://schemas.microsoft.com/office/drawing/2014/main" id="{7C3F085A-48AA-4CF6-8869-549908BF38D4}"/>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D3343AC9-0D06-4DE2-AA8B-D46207C5E3AA}"/>
              </a:ext>
            </a:extLst>
          </p:cNvPr>
          <p:cNvSpPr>
            <a:spLocks noGrp="1"/>
          </p:cNvSpPr>
          <p:nvPr>
            <p:ph type="sldNum" sz="quarter" idx="12"/>
          </p:nvPr>
        </p:nvSpPr>
        <p:spPr/>
        <p:txBody>
          <a:bodyPr/>
          <a:lstStyle/>
          <a:p>
            <a:fld id="{36102E0F-5038-4CBE-9DEB-A2F9EB1B34AF}" type="slidenum">
              <a:rPr lang="es-ES" smtClean="0"/>
              <a:t>‹Nº›</a:t>
            </a:fld>
            <a:endParaRPr lang="es-ES"/>
          </a:p>
        </p:txBody>
      </p:sp>
    </p:spTree>
    <p:extLst>
      <p:ext uri="{BB962C8B-B14F-4D97-AF65-F5344CB8AC3E}">
        <p14:creationId xmlns:p14="http://schemas.microsoft.com/office/powerpoint/2010/main" val="3250987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57EE6B-B903-490B-8E8A-A0079100644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0E490BE3-5F55-4DA6-817E-BDACED4890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9BD66229-9EE0-4135-8AB9-901BF46581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C98C869-B1FA-4C8C-80CA-E3F9D120EBC7}"/>
              </a:ext>
            </a:extLst>
          </p:cNvPr>
          <p:cNvSpPr>
            <a:spLocks noGrp="1"/>
          </p:cNvSpPr>
          <p:nvPr>
            <p:ph type="dt" sz="half" idx="10"/>
          </p:nvPr>
        </p:nvSpPr>
        <p:spPr/>
        <p:txBody>
          <a:bodyPr/>
          <a:lstStyle/>
          <a:p>
            <a:fld id="{32F3D1FF-5F79-4D7A-BBF0-A1F1EAA95A23}" type="datetimeFigureOut">
              <a:rPr lang="es-ES" smtClean="0"/>
              <a:t>18/11/2023</a:t>
            </a:fld>
            <a:endParaRPr lang="es-ES"/>
          </a:p>
        </p:txBody>
      </p:sp>
      <p:sp>
        <p:nvSpPr>
          <p:cNvPr id="6" name="Marcador de pie de página 5">
            <a:extLst>
              <a:ext uri="{FF2B5EF4-FFF2-40B4-BE49-F238E27FC236}">
                <a16:creationId xmlns:a16="http://schemas.microsoft.com/office/drawing/2014/main" id="{4AD30457-C2AE-4346-989E-44FF2C64F7FF}"/>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CDAB30A3-BFB4-4584-A0C9-0B7929932A0C}"/>
              </a:ext>
            </a:extLst>
          </p:cNvPr>
          <p:cNvSpPr>
            <a:spLocks noGrp="1"/>
          </p:cNvSpPr>
          <p:nvPr>
            <p:ph type="sldNum" sz="quarter" idx="12"/>
          </p:nvPr>
        </p:nvSpPr>
        <p:spPr/>
        <p:txBody>
          <a:bodyPr/>
          <a:lstStyle/>
          <a:p>
            <a:fld id="{36102E0F-5038-4CBE-9DEB-A2F9EB1B34AF}" type="slidenum">
              <a:rPr lang="es-ES" smtClean="0"/>
              <a:t>‹Nº›</a:t>
            </a:fld>
            <a:endParaRPr lang="es-ES"/>
          </a:p>
        </p:txBody>
      </p:sp>
    </p:spTree>
    <p:extLst>
      <p:ext uri="{BB962C8B-B14F-4D97-AF65-F5344CB8AC3E}">
        <p14:creationId xmlns:p14="http://schemas.microsoft.com/office/powerpoint/2010/main" val="3132017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52432462-011C-4929-AD2A-D699128DE6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10AB9B2-786F-473F-BB80-CD3E869C9E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AAADB1E-E7C4-4D93-AF90-3F40E08247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F3D1FF-5F79-4D7A-BBF0-A1F1EAA95A23}" type="datetimeFigureOut">
              <a:rPr lang="es-ES" smtClean="0"/>
              <a:t>18/11/2023</a:t>
            </a:fld>
            <a:endParaRPr lang="es-ES"/>
          </a:p>
        </p:txBody>
      </p:sp>
      <p:sp>
        <p:nvSpPr>
          <p:cNvPr id="5" name="Marcador de pie de página 4">
            <a:extLst>
              <a:ext uri="{FF2B5EF4-FFF2-40B4-BE49-F238E27FC236}">
                <a16:creationId xmlns:a16="http://schemas.microsoft.com/office/drawing/2014/main" id="{ED150DFF-ED63-4327-8957-98FAD0F93C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2FB1C83E-BB7D-4848-9EA1-06996B00F7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102E0F-5038-4CBE-9DEB-A2F9EB1B34AF}" type="slidenum">
              <a:rPr lang="es-ES" smtClean="0"/>
              <a:t>‹Nº›</a:t>
            </a:fld>
            <a:endParaRPr lang="es-ES"/>
          </a:p>
        </p:txBody>
      </p:sp>
    </p:spTree>
    <p:extLst>
      <p:ext uri="{BB962C8B-B14F-4D97-AF65-F5344CB8AC3E}">
        <p14:creationId xmlns:p14="http://schemas.microsoft.com/office/powerpoint/2010/main" val="37487757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youtube.com/c/JuancitoPe%C3%B1aV" TargetMode="External"/><Relationship Id="rId13" Type="http://schemas.openxmlformats.org/officeDocument/2006/relationships/image" Target="../media/image7.png"/><Relationship Id="rId18" Type="http://schemas.openxmlformats.org/officeDocument/2006/relationships/hyperlink" Target="https://juancitopena.github.io/PORTAFOLIO_WEB_JPV/index.html" TargetMode="External"/><Relationship Id="rId26" Type="http://schemas.openxmlformats.org/officeDocument/2006/relationships/image" Target="../media/image16.png"/><Relationship Id="rId3" Type="http://schemas.openxmlformats.org/officeDocument/2006/relationships/image" Target="../media/image2.png"/><Relationship Id="rId21" Type="http://schemas.openxmlformats.org/officeDocument/2006/relationships/image" Target="../media/image11.png"/><Relationship Id="rId7" Type="http://schemas.openxmlformats.org/officeDocument/2006/relationships/image" Target="../media/image4.png"/><Relationship Id="rId12" Type="http://schemas.openxmlformats.org/officeDocument/2006/relationships/hyperlink" Target="https://chat.whatsapp.com/HuYej7msB8dJP6QHSxpZoa" TargetMode="External"/><Relationship Id="rId17" Type="http://schemas.openxmlformats.org/officeDocument/2006/relationships/image" Target="../media/image9.png"/><Relationship Id="rId25" Type="http://schemas.openxmlformats.org/officeDocument/2006/relationships/image" Target="../media/image15.png"/><Relationship Id="rId2" Type="http://schemas.openxmlformats.org/officeDocument/2006/relationships/image" Target="../media/image1.jpeg"/><Relationship Id="rId16" Type="http://schemas.openxmlformats.org/officeDocument/2006/relationships/hyperlink" Target="https://twitter.com/JuancitoPenaV" TargetMode="External"/><Relationship Id="rId20" Type="http://schemas.openxmlformats.org/officeDocument/2006/relationships/hyperlink" Target="https://www.instagram.com/juancito.pena.v/" TargetMode="External"/><Relationship Id="rId1" Type="http://schemas.openxmlformats.org/officeDocument/2006/relationships/slideLayout" Target="../slideLayouts/slideLayout7.xml"/><Relationship Id="rId6" Type="http://schemas.openxmlformats.org/officeDocument/2006/relationships/hyperlink" Target="https://advisertecnology.com/" TargetMode="External"/><Relationship Id="rId11" Type="http://schemas.openxmlformats.org/officeDocument/2006/relationships/image" Target="../media/image6.png"/><Relationship Id="rId24" Type="http://schemas.openxmlformats.org/officeDocument/2006/relationships/image" Target="../media/image14.png"/><Relationship Id="rId5" Type="http://schemas.openxmlformats.org/officeDocument/2006/relationships/image" Target="../media/image3.png"/><Relationship Id="rId15" Type="http://schemas.openxmlformats.org/officeDocument/2006/relationships/image" Target="../media/image8.png"/><Relationship Id="rId23" Type="http://schemas.openxmlformats.org/officeDocument/2006/relationships/image" Target="../media/image13.png"/><Relationship Id="rId10" Type="http://schemas.openxmlformats.org/officeDocument/2006/relationships/hyperlink" Target="https://www.facebook.com/juancito.p.v" TargetMode="External"/><Relationship Id="rId19" Type="http://schemas.openxmlformats.org/officeDocument/2006/relationships/image" Target="../media/image10.png"/><Relationship Id="rId4" Type="http://schemas.openxmlformats.org/officeDocument/2006/relationships/hyperlink" Target="https://www.linkedin.com/in/juancitope%C3%B1a/" TargetMode="External"/><Relationship Id="rId9" Type="http://schemas.openxmlformats.org/officeDocument/2006/relationships/image" Target="../media/image5.png"/><Relationship Id="rId14" Type="http://schemas.openxmlformats.org/officeDocument/2006/relationships/hyperlink" Target="https://github.com/JUANCITOPENA" TargetMode="External"/><Relationship Id="rId22" Type="http://schemas.openxmlformats.org/officeDocument/2006/relationships/image" Target="../media/image12.png"/><Relationship Id="rId27"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84.tmp"/><Relationship Id="rId2" Type="http://schemas.openxmlformats.org/officeDocument/2006/relationships/image" Target="../media/image183.tmp"/><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84.tmp"/><Relationship Id="rId2" Type="http://schemas.openxmlformats.org/officeDocument/2006/relationships/image" Target="../media/image185.png"/><Relationship Id="rId1" Type="http://schemas.openxmlformats.org/officeDocument/2006/relationships/slideLayout" Target="../slideLayouts/slideLayout7.xml"/><Relationship Id="rId4" Type="http://schemas.openxmlformats.org/officeDocument/2006/relationships/image" Target="../media/image186.tmp"/></Relationships>
</file>

<file path=ppt/slides/_rels/slide106.xml.rels><?xml version="1.0" encoding="UTF-8" standalone="yes"?>
<Relationships xmlns="http://schemas.openxmlformats.org/package/2006/relationships"><Relationship Id="rId3" Type="http://schemas.openxmlformats.org/officeDocument/2006/relationships/image" Target="../media/image188.tmp"/><Relationship Id="rId2" Type="http://schemas.openxmlformats.org/officeDocument/2006/relationships/image" Target="../media/image187.tmp"/><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89.tmp"/><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hyperlink" Target="https://github.com/JUANCITOPENA/RECURSOS-DE-BASE-DE-DATOS-Y-DATOS-CURSOS-SQL-SERVER-Y-ANALISIS-DE-DATOS/blob/main/SQL%20COMANDOS%20DE%20AYUDA%20ADVISERTENOLOGY-2023.pdf" TargetMode="Externa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hyperlink" Target="https://advisertecnology.com/index.php/2023/05/05/modelado-de-datos-para-el-negocio-de-ventas-de-vehiculos-un-enfoque-practico-para-aprender-sql-server/" TargetMode="External"/><Relationship Id="rId1" Type="http://schemas.openxmlformats.org/officeDocument/2006/relationships/slideLayout" Target="../slideLayouts/slideLayout7.xml"/><Relationship Id="rId4" Type="http://schemas.openxmlformats.org/officeDocument/2006/relationships/image" Target="../media/image201.png"/></Relationships>
</file>

<file path=ppt/slides/_rels/slide12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hyperlink" Target="https://github.com/JUANCITOPENA/RECURSOS-DE-BASE-DE-DATOS-Y-DATOS-CURSOS-SQL-SERVER-Y-ANALISIS-DE-DATOS/blob/main/BASE%20DE%20DATOS%20VENTAS_VEHICULOS_TOYOTA_v3.sql" TargetMode="External"/><Relationship Id="rId1" Type="http://schemas.openxmlformats.org/officeDocument/2006/relationships/slideLayout" Target="../slideLayouts/slideLayout7.xml"/><Relationship Id="rId4" Type="http://schemas.openxmlformats.org/officeDocument/2006/relationships/image" Target="../media/image202.png"/></Relationships>
</file>

<file path=ppt/slides/_rels/slide127.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slideLayout" Target="../slideLayouts/slideLayout7.xml"/><Relationship Id="rId1" Type="http://schemas.openxmlformats.org/officeDocument/2006/relationships/video" Target="https://www.youtube.com/embed/TkImMz_rBH8?start=3821&amp;feature=oembed" TargetMode="External"/></Relationships>
</file>

<file path=ppt/slides/_rels/slide129.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slideLayout" Target="../slideLayouts/slideLayout7.xml"/><Relationship Id="rId1" Type="http://schemas.openxmlformats.org/officeDocument/2006/relationships/video" Target="https://www.youtube.com/embed/MTe4y3F40tI?start=3921&amp;feature=oembed"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30.xml.rels><?xml version="1.0" encoding="UTF-8" standalone="yes"?>
<Relationships xmlns="http://schemas.openxmlformats.org/package/2006/relationships"><Relationship Id="rId2" Type="http://schemas.openxmlformats.org/officeDocument/2006/relationships/image" Target="../media/image206.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208.gif"/><Relationship Id="rId2" Type="http://schemas.openxmlformats.org/officeDocument/2006/relationships/image" Target="../media/image207.gif"/><Relationship Id="rId1" Type="http://schemas.openxmlformats.org/officeDocument/2006/relationships/slideLayout" Target="../slideLayouts/slideLayout7.xml"/><Relationship Id="rId4" Type="http://schemas.openxmlformats.org/officeDocument/2006/relationships/image" Target="../media/image209.gif"/></Relationships>
</file>

<file path=ppt/slides/_rels/slide132.xml.rels><?xml version="1.0" encoding="UTF-8" standalone="yes"?>
<Relationships xmlns="http://schemas.openxmlformats.org/package/2006/relationships"><Relationship Id="rId3" Type="http://schemas.openxmlformats.org/officeDocument/2006/relationships/image" Target="../media/image207.gif"/><Relationship Id="rId2" Type="http://schemas.openxmlformats.org/officeDocument/2006/relationships/image" Target="../media/image210.gi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youtube.com/watch?v=L_ATmhTw-H0&amp;t=2157s&amp;ab_channel=JuancitoPe%C3%B1aV"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gif"/><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18" Type="http://schemas.openxmlformats.org/officeDocument/2006/relationships/image" Target="../media/image63.jpeg"/><Relationship Id="rId3" Type="http://schemas.openxmlformats.org/officeDocument/2006/relationships/image" Target="../media/image48.gif"/><Relationship Id="rId21" Type="http://schemas.openxmlformats.org/officeDocument/2006/relationships/image" Target="../media/image66.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70.png"/><Relationship Id="rId2" Type="http://schemas.openxmlformats.org/officeDocument/2006/relationships/image" Target="../media/image47.jpeg"/><Relationship Id="rId16" Type="http://schemas.openxmlformats.org/officeDocument/2006/relationships/image" Target="../media/image61.png"/><Relationship Id="rId20"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56.png"/><Relationship Id="rId24" Type="http://schemas.openxmlformats.org/officeDocument/2006/relationships/image" Target="../media/image69.png"/><Relationship Id="rId5" Type="http://schemas.openxmlformats.org/officeDocument/2006/relationships/image" Target="../media/image50.png"/><Relationship Id="rId15" Type="http://schemas.openxmlformats.org/officeDocument/2006/relationships/image" Target="../media/image60.jpeg"/><Relationship Id="rId23" Type="http://schemas.openxmlformats.org/officeDocument/2006/relationships/image" Target="../media/image68.png"/><Relationship Id="rId10" Type="http://schemas.openxmlformats.org/officeDocument/2006/relationships/image" Target="../media/image55.gif"/><Relationship Id="rId19" Type="http://schemas.openxmlformats.org/officeDocument/2006/relationships/image" Target="../media/image64.png"/><Relationship Id="rId4" Type="http://schemas.openxmlformats.org/officeDocument/2006/relationships/image" Target="../media/image49.gif"/><Relationship Id="rId9" Type="http://schemas.openxmlformats.org/officeDocument/2006/relationships/image" Target="../media/image54.gif"/><Relationship Id="rId14" Type="http://schemas.openxmlformats.org/officeDocument/2006/relationships/image" Target="../media/image59.png"/><Relationship Id="rId22" Type="http://schemas.openxmlformats.org/officeDocument/2006/relationships/image" Target="../media/image67.png"/></Relationships>
</file>

<file path=ppt/slides/_rels/slide19.xml.rels><?xml version="1.0" encoding="UTF-8" standalone="yes"?>
<Relationships xmlns="http://schemas.openxmlformats.org/package/2006/relationships"><Relationship Id="rId3" Type="http://schemas.openxmlformats.org/officeDocument/2006/relationships/hyperlink" Target="https://marketplace.visualstudio.com/items?itemName=SSIS.SqlServerIntegrationServicesProjects&amp;ssr=false#overview" TargetMode="External"/><Relationship Id="rId7" Type="http://schemas.openxmlformats.org/officeDocument/2006/relationships/image" Target="../media/image74.png"/><Relationship Id="rId2" Type="http://schemas.openxmlformats.org/officeDocument/2006/relationships/hyperlink" Target="https://docs.microsoft.com/en-us/sql/ssdt/download-sql-server-data-tools-ssdt?view=sql-server-ver15" TargetMode="Externa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tmp"/><Relationship Id="rId4" Type="http://schemas.openxmlformats.org/officeDocument/2006/relationships/image" Target="../media/image71.tmp"/></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9.png"/><Relationship Id="rId7"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1.tmp"/><Relationship Id="rId5" Type="http://schemas.openxmlformats.org/officeDocument/2006/relationships/image" Target="../media/image13.png"/><Relationship Id="rId10" Type="http://schemas.openxmlformats.org/officeDocument/2006/relationships/image" Target="../media/image12.png"/><Relationship Id="rId4" Type="http://schemas.openxmlformats.org/officeDocument/2006/relationships/image" Target="../media/image20.png"/><Relationship Id="rId9"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29.xml.rels><?xml version="1.0" encoding="UTF-8" standalone="yes"?>
<Relationships xmlns="http://schemas.openxmlformats.org/package/2006/relationships"><Relationship Id="rId2" Type="http://schemas.openxmlformats.org/officeDocument/2006/relationships/image" Target="../media/image89.tmp"/><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3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 Id="rId5" Type="http://schemas.openxmlformats.org/officeDocument/2006/relationships/image" Target="../media/image97.png"/><Relationship Id="rId4" Type="http://schemas.openxmlformats.org/officeDocument/2006/relationships/image" Target="../media/image96.png"/></Relationships>
</file>

<file path=ppt/slides/_rels/slide3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www.crystalreports.com/download/" TargetMode="External"/><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hyperlink" Target="https://www.tektutorialshub.com/crystal-reports/download-crystal-reports-for-visual-studio-2019/" TargetMode="External"/><Relationship Id="rId4" Type="http://schemas.openxmlformats.org/officeDocument/2006/relationships/hyperlink" Target="https://www.sap.com/latinamerica/products/crystal-visual-studio.html"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www.crystalreports.com/download/clkn/https/www.sap.com/documents/2016/04/3050374d-6a7c-0010-82c7-eda71af511fa.html" TargetMode="External"/><Relationship Id="rId13" Type="http://schemas.openxmlformats.org/officeDocument/2006/relationships/hyperlink" Target="https://www.crystalreports.com/download/clkn/https/origin.softwaredownloads.sap.com/public/file/0020000000619072017" TargetMode="External"/><Relationship Id="rId18" Type="http://schemas.openxmlformats.org/officeDocument/2006/relationships/hyperlink" Target="https://www.crystalreports.com/download/clkn/https/www.crystalreports.com/crystal-reports-visual-studio/" TargetMode="External"/><Relationship Id="rId3" Type="http://schemas.openxmlformats.org/officeDocument/2006/relationships/hyperlink" Target="https://www.crystalreports.com/download/clkn/https/www.sap.com/cmp/td/sap-crystal-reports-trial.html" TargetMode="External"/><Relationship Id="rId21" Type="http://schemas.openxmlformats.org/officeDocument/2006/relationships/hyperlink" Target="https://www.crystalreports.com/download/clkn/https/help.sap.com/doc/1310418714304bf99fdd5ad26f750a94/2.0.22/en-US/SAP%20Crystal%20Reports%20for%20Eclipse%20PAM%20SP22.pdf" TargetMode="External"/><Relationship Id="rId7" Type="http://schemas.openxmlformats.org/officeDocument/2006/relationships/hyperlink" Target="https://www.crystalreports.com/download/clkn/https/www.sapstore.com/cart/add/checkoutV2/99043-full" TargetMode="External"/><Relationship Id="rId12" Type="http://schemas.openxmlformats.org/officeDocument/2006/relationships/hyperlink" Target="https://www.crystalreports.com/download/clkn/https/archive.sap.com/kmuuid2/f0134dbb-8f10-3010-5084-cf90dbb35284/SAP%20BusinessObjects%20BI%204.0%20SP05%2B%20Supported%20Platforms%20(PAM).0%20SP05%20Product%20Availability%20Matrix%20(PAM)" TargetMode="External"/><Relationship Id="rId17" Type="http://schemas.openxmlformats.org/officeDocument/2006/relationships/hyperlink" Target="https://www.crystalreports.com/download/clkn/https/archive.sap.com/kmuuid2/e0fbebaf-07e0-2c10-ad9a-d45810ae7109/Crystal%20Reports%20XI%20R2%20Service%20Pack%206%20-%20Supported%20Platform%20Info.pdf" TargetMode="External"/><Relationship Id="rId2" Type="http://schemas.openxmlformats.org/officeDocument/2006/relationships/hyperlink" Target="https://www.crystalreports.com/download/" TargetMode="External"/><Relationship Id="rId16" Type="http://schemas.openxmlformats.org/officeDocument/2006/relationships/hyperlink" Target="https://www.crystalreports.com/download/clkn/https/s3.amazonaws.com/crystal-reports-downloads/CRYSTALREPORTS06_0-20008684.EXE" TargetMode="External"/><Relationship Id="rId20" Type="http://schemas.openxmlformats.org/officeDocument/2006/relationships/hyperlink" Target="https://www.crystalreports.com/download/clkn/https/www.crystalreports.com/crystal-reports-eclipse/" TargetMode="External"/><Relationship Id="rId1" Type="http://schemas.openxmlformats.org/officeDocument/2006/relationships/slideLayout" Target="../slideLayouts/slideLayout7.xml"/><Relationship Id="rId6" Type="http://schemas.openxmlformats.org/officeDocument/2006/relationships/hyperlink" Target="https://www.crystalreports.com/download/clkn/https/origin.softwaredownloads.sap.com/public/file/0020000001401652021" TargetMode="External"/><Relationship Id="rId11" Type="http://schemas.openxmlformats.org/officeDocument/2006/relationships/hyperlink" Target="https://www.crystalreports.com/download/clkn/https/origin.softwaredownloads.sap.com/public/file/0020000000073452015" TargetMode="External"/><Relationship Id="rId5" Type="http://schemas.openxmlformats.org/officeDocument/2006/relationships/hyperlink" Target="https://www.crystalreports.com/download/clkn/https/www.sapstore.com/medias/SAP-Crystal-Reports-2020-SP00-Supported-Platforms-PAM-.pdf?context=bWFzdGVyfHBkZnN8MjI4MjE3fGFwcGxpY2F0aW9uL3BkZnxwZGZzL2hiMy9oN2EvMTMyNDQ5MzEyNDQwNjIucGRmfDBlY2IwN2ViYzg1NDJjYzJjN2M4MzllNjE1ZjYwNDE0ZDkzNGU4YjczMjQ5ODFjMThjMDkzZTRjYTE1M2MzN2Y" TargetMode="External"/><Relationship Id="rId15" Type="http://schemas.openxmlformats.org/officeDocument/2006/relationships/hyperlink" Target="https://www.crystalreports.com/download/clkn/https/s3.amazonaws.com/crystal-reports-downloads/crxir2_sp4_full_bld_0-20008684.exe" TargetMode="External"/><Relationship Id="rId10" Type="http://schemas.openxmlformats.org/officeDocument/2006/relationships/hyperlink" Target="https://www.crystalreports.com/download/clkn/https/www.sap.com/documents/2015/07/1615acc0-597c-0010-82c7-eda71af511fa.html" TargetMode="External"/><Relationship Id="rId19" Type="http://schemas.openxmlformats.org/officeDocument/2006/relationships/hyperlink" Target="https://www.crystalreports.com/download/clkn/https/www.sap.com/documents/2016/06/f871031e-757c-0010-82c7-eda71af511fa.html" TargetMode="External"/><Relationship Id="rId4" Type="http://schemas.openxmlformats.org/officeDocument/2006/relationships/hyperlink" Target="https://www.crystalreports.com/download/clkn/https/www.sapstore.com/cart/add/checkoutV2/99043-v1" TargetMode="External"/><Relationship Id="rId9" Type="http://schemas.openxmlformats.org/officeDocument/2006/relationships/hyperlink" Target="https://www.crystalreports.com/download/clkn/https/origin.softwaredownloads.sap.com/public/file/0020000002421512018" TargetMode="External"/><Relationship Id="rId14" Type="http://schemas.openxmlformats.org/officeDocument/2006/relationships/hyperlink" Target="https://www.crystalreports.com/download/clkn/https/www.sapstore.com/medias/cr-2008-V1-SP7-supported-platforms-windows.pdf?context=bWFzdGVyfHBkZnN8MzY0NDkyfGFwcGxpY2F0aW9uL3BkZnxwZGZzL2hhMy9oYzkvOTAxMjAwMjc1MDQ5NC5wZGZ8MjMxYWE1OTVhMDc0OGVkZjIyNThhZjYwNjY0YWM4MGMyYWJkZjI4NTBlMmM4ZjI5NThiNzhhMWM3MTNiYjIxZQ" TargetMode="External"/><Relationship Id="rId22" Type="http://schemas.openxmlformats.org/officeDocument/2006/relationships/hyperlink" Target="https://www.crystalreports.com/download/clkn/https/www.crystalreports.com/crystal-viewer/" TargetMode="External"/></Relationships>
</file>

<file path=ppt/slides/_rels/slide36.xml.rels><?xml version="1.0" encoding="UTF-8" standalone="yes"?>
<Relationships xmlns="http://schemas.openxmlformats.org/package/2006/relationships"><Relationship Id="rId8" Type="http://schemas.openxmlformats.org/officeDocument/2006/relationships/hyperlink" Target="https://origin.softwaredownloads.sap.com/public/file/0020000001636412020" TargetMode="External"/><Relationship Id="rId13" Type="http://schemas.openxmlformats.org/officeDocument/2006/relationships/hyperlink" Target="https://origin.softwaredownloads.sap.com/public/file/0020000001263562020" TargetMode="External"/><Relationship Id="rId18" Type="http://schemas.openxmlformats.org/officeDocument/2006/relationships/hyperlink" Target="https://origin.softwaredownloads.sap.com/public/file/0020000002112472019" TargetMode="External"/><Relationship Id="rId3" Type="http://schemas.openxmlformats.org/officeDocument/2006/relationships/hyperlink" Target="https://origin.softwaredownloads.sap.com/public/file/0020000000898842019" TargetMode="External"/><Relationship Id="rId7" Type="http://schemas.openxmlformats.org/officeDocument/2006/relationships/hyperlink" Target="https://origin.softwaredownloads.sap.com/public/file/0020000000195602021" TargetMode="External"/><Relationship Id="rId12" Type="http://schemas.openxmlformats.org/officeDocument/2006/relationships/hyperlink" Target="https://origin.softwaredownloads.sap.com/public/file/0020000001263572020" TargetMode="External"/><Relationship Id="rId17" Type="http://schemas.openxmlformats.org/officeDocument/2006/relationships/hyperlink" Target="https://origin.softwaredownloads.sap.com/public/file/0020000002112552019" TargetMode="External"/><Relationship Id="rId2" Type="http://schemas.openxmlformats.org/officeDocument/2006/relationships/hyperlink" Target="https://origin.softwaredownloads.sap.com/public/file/0020000000898892019" TargetMode="External"/><Relationship Id="rId16" Type="http://schemas.openxmlformats.org/officeDocument/2006/relationships/hyperlink" Target="https://origin.softwaredownloads.sap.com/public/file/0020000000543422020" TargetMode="External"/><Relationship Id="rId1" Type="http://schemas.openxmlformats.org/officeDocument/2006/relationships/slideLayout" Target="../slideLayouts/slideLayout7.xml"/><Relationship Id="rId6" Type="http://schemas.openxmlformats.org/officeDocument/2006/relationships/hyperlink" Target="https://origin.softwaredownloads.sap.com/public/file/0020000000195592021" TargetMode="External"/><Relationship Id="rId11" Type="http://schemas.openxmlformats.org/officeDocument/2006/relationships/hyperlink" Target="https://origin.softwaredownloads.sap.com/public/file/0020000001263622020" TargetMode="External"/><Relationship Id="rId5" Type="http://schemas.openxmlformats.org/officeDocument/2006/relationships/hyperlink" Target="https://origin.softwaredownloads.sap.com/public/file/0020000000195612021" TargetMode="External"/><Relationship Id="rId15" Type="http://schemas.openxmlformats.org/officeDocument/2006/relationships/hyperlink" Target="https://origin.softwaredownloads.sap.com/public/file/0020000000543412020" TargetMode="External"/><Relationship Id="rId10" Type="http://schemas.openxmlformats.org/officeDocument/2006/relationships/hyperlink" Target="https://origin.softwaredownloads.sap.com/public/file/0020000001636422020" TargetMode="External"/><Relationship Id="rId19" Type="http://schemas.openxmlformats.org/officeDocument/2006/relationships/hyperlink" Target="https://origin.softwaredownloads.sap.com/public/file/0020000002112482019" TargetMode="External"/><Relationship Id="rId4" Type="http://schemas.openxmlformats.org/officeDocument/2006/relationships/hyperlink" Target="https://origin.softwaredownloads.sap.com/public/file/0020000000898832019" TargetMode="External"/><Relationship Id="rId9" Type="http://schemas.openxmlformats.org/officeDocument/2006/relationships/hyperlink" Target="https://origin.softwaredownloads.sap.com/public/file/0020000001636402020" TargetMode="External"/><Relationship Id="rId14" Type="http://schemas.openxmlformats.org/officeDocument/2006/relationships/hyperlink" Target="https://origin.softwaredownloads.sap.com/public/file/0020000000543482020"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3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10.tmp"/><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14.tmp"/><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tmp"/><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17.png"/><Relationship Id="rId4" Type="http://schemas.openxmlformats.org/officeDocument/2006/relationships/image" Target="../media/image28.png"/></Relationships>
</file>

<file path=ppt/slides/_rels/slide5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20.tmp"/><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21.tmp"/><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23.tmp"/><Relationship Id="rId2" Type="http://schemas.openxmlformats.org/officeDocument/2006/relationships/image" Target="../media/image122.tmp"/><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35.tmp"/><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38.tmp"/><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image" Target="../media/image150.png"/><Relationship Id="rId1" Type="http://schemas.openxmlformats.org/officeDocument/2006/relationships/slideLayout" Target="../slideLayouts/slideLayout7.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7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63.tmp"/><Relationship Id="rId2" Type="http://schemas.openxmlformats.org/officeDocument/2006/relationships/image" Target="../media/image162.tmp"/><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gif"/><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69.tmp"/><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68.png"/><Relationship Id="rId1" Type="http://schemas.openxmlformats.org/officeDocument/2006/relationships/slideLayout" Target="../slideLayouts/slideLayout7.xml"/><Relationship Id="rId5" Type="http://schemas.openxmlformats.org/officeDocument/2006/relationships/image" Target="../media/image173.png"/><Relationship Id="rId4" Type="http://schemas.openxmlformats.org/officeDocument/2006/relationships/image" Target="../media/image172.png"/></Relationships>
</file>

<file path=ppt/slides/_rels/slide9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57545CD-4279-4322-AB28-8EE80345CE5C}"/>
              </a:ext>
            </a:extLst>
          </p:cNvPr>
          <p:cNvGrpSpPr/>
          <p:nvPr/>
        </p:nvGrpSpPr>
        <p:grpSpPr>
          <a:xfrm>
            <a:off x="1" y="0"/>
            <a:ext cx="12191999" cy="6858000"/>
            <a:chOff x="-8740" y="-36946"/>
            <a:chExt cx="12200739" cy="6858000"/>
          </a:xfrm>
        </p:grpSpPr>
        <p:pic>
          <p:nvPicPr>
            <p:cNvPr id="7" name="Picture 2" descr="imagen de fondo para pagina web">
              <a:extLst>
                <a:ext uri="{FF2B5EF4-FFF2-40B4-BE49-F238E27FC236}">
                  <a16:creationId xmlns:a16="http://schemas.microsoft.com/office/drawing/2014/main" id="{11801B05-1B14-35B2-531D-3FACE1D91B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40" y="-36946"/>
              <a:ext cx="1220073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 descr="A person in a suit&#10;&#10;Description automatically generated with medium confidence">
              <a:extLst>
                <a:ext uri="{FF2B5EF4-FFF2-40B4-BE49-F238E27FC236}">
                  <a16:creationId xmlns:a16="http://schemas.microsoft.com/office/drawing/2014/main" id="{0401AA48-32FE-C9BC-EA76-E928034BDE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337" y="1883487"/>
              <a:ext cx="1660698" cy="1579447"/>
            </a:xfrm>
            <a:prstGeom prst="flowChartConnector">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w="76200">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effectLst>
              <a:glow rad="63500">
                <a:schemeClr val="accent4">
                  <a:satMod val="175000"/>
                  <a:alpha val="40000"/>
                </a:schemeClr>
              </a:glow>
            </a:effectLst>
          </p:spPr>
        </p:pic>
        <p:sp>
          <p:nvSpPr>
            <p:cNvPr id="9" name="TextBox 6">
              <a:extLst>
                <a:ext uri="{FF2B5EF4-FFF2-40B4-BE49-F238E27FC236}">
                  <a16:creationId xmlns:a16="http://schemas.microsoft.com/office/drawing/2014/main" id="{FD02D67C-5597-D2DF-A90D-02B92A019D69}"/>
                </a:ext>
              </a:extLst>
            </p:cNvPr>
            <p:cNvSpPr txBox="1"/>
            <p:nvPr/>
          </p:nvSpPr>
          <p:spPr>
            <a:xfrm>
              <a:off x="1121232" y="375248"/>
              <a:ext cx="9917906" cy="830997"/>
            </a:xfrm>
            <a:prstGeom prst="rect">
              <a:avLst/>
            </a:prstGeom>
            <a:noFill/>
          </p:spPr>
          <p:txBody>
            <a:bodyPr wrap="square" rtlCol="0">
              <a:spAutoFit/>
            </a:bodyPr>
            <a:lstStyle/>
            <a:p>
              <a:pPr algn="ctr"/>
              <a:r>
                <a:rPr lang="en-US" sz="4800" b="1" dirty="0">
                  <a:solidFill>
                    <a:schemeClr val="bg1"/>
                  </a:solidFill>
                  <a:effectLst>
                    <a:outerShdw blurRad="38100" dist="38100" dir="2700000" algn="tl">
                      <a:srgbClr val="000000">
                        <a:alpha val="43137"/>
                      </a:srgbClr>
                    </a:outerShdw>
                  </a:effectLst>
                </a:rPr>
                <a:t>SQL SERVER, C# Y CRYSTAL REPORT</a:t>
              </a:r>
              <a:endParaRPr lang="es-DO" sz="4800" b="1" dirty="0">
                <a:solidFill>
                  <a:schemeClr val="bg1"/>
                </a:solidFill>
                <a:effectLst>
                  <a:outerShdw blurRad="38100" dist="38100" dir="2700000" algn="tl">
                    <a:srgbClr val="000000">
                      <a:alpha val="43137"/>
                    </a:srgbClr>
                  </a:outerShdw>
                </a:effectLst>
              </a:endParaRPr>
            </a:p>
          </p:txBody>
        </p:sp>
        <p:pic>
          <p:nvPicPr>
            <p:cNvPr id="10" name="Picture 8" descr="linkedin, social network Icon">
              <a:hlinkClick r:id="rId4"/>
              <a:extLst>
                <a:ext uri="{FF2B5EF4-FFF2-40B4-BE49-F238E27FC236}">
                  <a16:creationId xmlns:a16="http://schemas.microsoft.com/office/drawing/2014/main" id="{67C6B7CA-E947-14C9-F597-B8A171B721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7465" y="5601195"/>
              <a:ext cx="589734" cy="617859"/>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24" descr="http://jpvtutoriales.com/wp-content/uploads/2018/12/logo.png">
              <a:hlinkClick r:id="rId6"/>
              <a:extLst>
                <a:ext uri="{FF2B5EF4-FFF2-40B4-BE49-F238E27FC236}">
                  <a16:creationId xmlns:a16="http://schemas.microsoft.com/office/drawing/2014/main" id="{3139CAF3-C3E7-54CB-4778-71EDEB8872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85874" y="5609648"/>
              <a:ext cx="679366" cy="640288"/>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n 4" descr="Resultado de imagen para ICON YOUTUBE\">
              <a:hlinkClick r:id="rId8"/>
              <a:extLst>
                <a:ext uri="{FF2B5EF4-FFF2-40B4-BE49-F238E27FC236}">
                  <a16:creationId xmlns:a16="http://schemas.microsoft.com/office/drawing/2014/main" id="{1C48A150-C491-5AA9-B928-10224D15B9DA}"/>
                </a:ext>
              </a:extLst>
            </p:cNvPr>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3303815" y="5595566"/>
              <a:ext cx="692445" cy="66616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facebook Icon">
              <a:hlinkClick r:id="rId10"/>
              <a:extLst>
                <a:ext uri="{FF2B5EF4-FFF2-40B4-BE49-F238E27FC236}">
                  <a16:creationId xmlns:a16="http://schemas.microsoft.com/office/drawing/2014/main" id="{C9D02288-573C-C848-91B7-288E3E7AF45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98575" y="5604378"/>
              <a:ext cx="692445" cy="69114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whatsapp Icon">
              <a:hlinkClick r:id="rId12"/>
              <a:extLst>
                <a:ext uri="{FF2B5EF4-FFF2-40B4-BE49-F238E27FC236}">
                  <a16:creationId xmlns:a16="http://schemas.microsoft.com/office/drawing/2014/main" id="{6805413E-18D6-B4A5-8771-0160DEAA305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64587" y="5578432"/>
              <a:ext cx="669641" cy="6633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GitHub Basic Usage - Cybersecurity Memo">
              <a:hlinkClick r:id="rId14"/>
              <a:extLst>
                <a:ext uri="{FF2B5EF4-FFF2-40B4-BE49-F238E27FC236}">
                  <a16:creationId xmlns:a16="http://schemas.microsoft.com/office/drawing/2014/main" id="{CC42D4EF-CF66-B11C-5F5C-06D593524640}"/>
                </a:ext>
              </a:extLst>
            </p:cNvPr>
            <p:cNvPicPr>
              <a:picLocks noChangeAspect="1" noChangeArrowheads="1"/>
            </p:cNvPicPr>
            <p:nvPr/>
          </p:nvPicPr>
          <p:blipFill>
            <a:blip r:embed="rId1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400210" y="5557492"/>
              <a:ext cx="692444" cy="69244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cono sociales, medios de comunicación, twitter, círculo">
              <a:hlinkClick r:id="rId16"/>
              <a:extLst>
                <a:ext uri="{FF2B5EF4-FFF2-40B4-BE49-F238E27FC236}">
                  <a16:creationId xmlns:a16="http://schemas.microsoft.com/office/drawing/2014/main" id="{8863A367-E76C-D913-C822-FBCD1F73E8B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500719" y="5609690"/>
              <a:ext cx="654496" cy="6544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cono Bolsa, empresas, maletín">
              <a:hlinkClick r:id="rId18"/>
              <a:extLst>
                <a:ext uri="{FF2B5EF4-FFF2-40B4-BE49-F238E27FC236}">
                  <a16:creationId xmlns:a16="http://schemas.microsoft.com/office/drawing/2014/main" id="{A24E0EA4-DA5E-750D-CB63-A641E9BEA31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941722" y="5496862"/>
              <a:ext cx="771768" cy="77176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cono instagram, nuevo logo">
              <a:hlinkClick r:id="rId20"/>
              <a:extLst>
                <a:ext uri="{FF2B5EF4-FFF2-40B4-BE49-F238E27FC236}">
                  <a16:creationId xmlns:a16="http://schemas.microsoft.com/office/drawing/2014/main" id="{D8873460-E81E-F788-58AB-C06413F3D08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705079" y="5659294"/>
              <a:ext cx="576336" cy="576336"/>
            </a:xfrm>
            <a:prstGeom prst="rect">
              <a:avLst/>
            </a:prstGeom>
            <a:noFill/>
            <a:extLst>
              <a:ext uri="{909E8E84-426E-40DD-AFC4-6F175D3DCCD1}">
                <a14:hiddenFill xmlns:a14="http://schemas.microsoft.com/office/drawing/2010/main">
                  <a:solidFill>
                    <a:srgbClr val="FFFFFF"/>
                  </a:solidFill>
                </a14:hiddenFill>
              </a:ext>
            </a:extLst>
          </p:spPr>
        </p:pic>
        <p:pic>
          <p:nvPicPr>
            <p:cNvPr id="22" name="Imagen 21" descr="Texto&#10;&#10;Descripción generada automáticamente con confianza baja">
              <a:extLst>
                <a:ext uri="{FF2B5EF4-FFF2-40B4-BE49-F238E27FC236}">
                  <a16:creationId xmlns:a16="http://schemas.microsoft.com/office/drawing/2014/main" id="{AA2D2EB1-E046-5257-009B-CCBB424CE1F6}"/>
                </a:ext>
              </a:extLst>
            </p:cNvPr>
            <p:cNvPicPr>
              <a:picLocks noChangeAspect="1"/>
            </p:cNvPicPr>
            <p:nvPr/>
          </p:nvPicPr>
          <p:blipFill rotWithShape="1">
            <a:blip r:embed="rId22">
              <a:extLst>
                <a:ext uri="{28A0092B-C50C-407E-A947-70E740481C1C}">
                  <a14:useLocalDpi xmlns:a14="http://schemas.microsoft.com/office/drawing/2010/main" val="0"/>
                </a:ext>
              </a:extLst>
            </a:blip>
            <a:srcRect t="25297" b="29412"/>
            <a:stretch/>
          </p:blipFill>
          <p:spPr>
            <a:xfrm>
              <a:off x="335327" y="2388576"/>
              <a:ext cx="4414010" cy="710913"/>
            </a:xfrm>
            <a:prstGeom prst="rect">
              <a:avLst/>
            </a:prstGeom>
          </p:spPr>
        </p:pic>
        <p:sp>
          <p:nvSpPr>
            <p:cNvPr id="24" name="CuadroTexto 23">
              <a:extLst>
                <a:ext uri="{FF2B5EF4-FFF2-40B4-BE49-F238E27FC236}">
                  <a16:creationId xmlns:a16="http://schemas.microsoft.com/office/drawing/2014/main" id="{25B53528-25CF-4F21-0CF6-29137AA1EF9A}"/>
                </a:ext>
              </a:extLst>
            </p:cNvPr>
            <p:cNvSpPr txBox="1"/>
            <p:nvPr/>
          </p:nvSpPr>
          <p:spPr>
            <a:xfrm>
              <a:off x="8241432" y="2163708"/>
              <a:ext cx="2944114" cy="1200329"/>
            </a:xfrm>
            <a:prstGeom prst="rect">
              <a:avLst/>
            </a:prstGeom>
            <a:noFill/>
          </p:spPr>
          <p:txBody>
            <a:bodyPr wrap="square">
              <a:spAutoFit/>
            </a:bodyPr>
            <a:lstStyle/>
            <a:p>
              <a:pPr algn="ctr"/>
              <a:r>
                <a:rPr lang="es-ES" sz="2400" b="1" i="0" dirty="0">
                  <a:solidFill>
                    <a:srgbClr val="D1D5DB"/>
                  </a:solidFill>
                  <a:effectLst>
                    <a:outerShdw blurRad="38100" dist="38100" dir="2700000" algn="tl">
                      <a:srgbClr val="000000">
                        <a:alpha val="43137"/>
                      </a:srgbClr>
                    </a:outerShdw>
                  </a:effectLst>
                  <a:latin typeface="Söhne"/>
                </a:rPr>
                <a:t>El éxito es la suma de pequeños esfuerzos repetidos día tras día</a:t>
              </a:r>
              <a:endParaRPr lang="es-DO" sz="2400" b="1" dirty="0">
                <a:effectLst>
                  <a:outerShdw blurRad="38100" dist="38100" dir="2700000" algn="tl">
                    <a:srgbClr val="000000">
                      <a:alpha val="43137"/>
                    </a:srgbClr>
                  </a:outerShdw>
                </a:effectLst>
              </a:endParaRPr>
            </a:p>
          </p:txBody>
        </p:sp>
      </p:grpSp>
      <p:sp>
        <p:nvSpPr>
          <p:cNvPr id="5" name="TextBox 3">
            <a:extLst>
              <a:ext uri="{FF2B5EF4-FFF2-40B4-BE49-F238E27FC236}">
                <a16:creationId xmlns:a16="http://schemas.microsoft.com/office/drawing/2014/main" id="{59A85C56-B080-2C2D-BA39-F675872B0193}"/>
              </a:ext>
            </a:extLst>
          </p:cNvPr>
          <p:cNvSpPr txBox="1"/>
          <p:nvPr/>
        </p:nvSpPr>
        <p:spPr>
          <a:xfrm>
            <a:off x="203577" y="3499880"/>
            <a:ext cx="11776104" cy="1569660"/>
          </a:xfrm>
          <a:prstGeom prst="rect">
            <a:avLst/>
          </a:prstGeom>
          <a:noFill/>
        </p:spPr>
        <p:txBody>
          <a:bodyPr wrap="square" rtlCol="0">
            <a:spAutoFit/>
          </a:bodyPr>
          <a:lstStyle/>
          <a:p>
            <a:pPr algn="ctr"/>
            <a:r>
              <a:rPr lang="en-US" sz="4800" b="1" dirty="0">
                <a:solidFill>
                  <a:schemeClr val="bg1"/>
                </a:solidFill>
                <a:effectLst>
                  <a:outerShdw blurRad="38100" dist="38100" dir="2700000" algn="tl">
                    <a:srgbClr val="000000">
                      <a:alpha val="43137"/>
                    </a:srgbClr>
                  </a:outerShdw>
                </a:effectLst>
              </a:rPr>
              <a:t>Reporte en </a:t>
            </a:r>
            <a:r>
              <a:rPr lang="en-US" sz="4800" b="1" dirty="0">
                <a:solidFill>
                  <a:srgbClr val="00B0F0"/>
                </a:solidFill>
                <a:effectLst>
                  <a:outerShdw blurRad="38100" dist="38100" dir="2700000" algn="tl">
                    <a:srgbClr val="000000">
                      <a:alpha val="43137"/>
                    </a:srgbClr>
                  </a:outerShdw>
                </a:effectLst>
              </a:rPr>
              <a:t>Crystal Report </a:t>
            </a:r>
            <a:r>
              <a:rPr lang="en-US" sz="4800" b="1" dirty="0">
                <a:solidFill>
                  <a:schemeClr val="bg1"/>
                </a:solidFill>
                <a:effectLst>
                  <a:outerShdw blurRad="38100" dist="38100" dir="2700000" algn="tl">
                    <a:srgbClr val="000000">
                      <a:alpha val="43137"/>
                    </a:srgbClr>
                  </a:outerShdw>
                </a:effectLst>
              </a:rPr>
              <a:t>con</a:t>
            </a:r>
            <a:r>
              <a:rPr lang="en-US" sz="4800" b="1" dirty="0">
                <a:effectLst>
                  <a:outerShdw blurRad="38100" dist="38100" dir="2700000" algn="tl">
                    <a:srgbClr val="000000">
                      <a:alpha val="43137"/>
                    </a:srgbClr>
                  </a:outerShdw>
                </a:effectLst>
              </a:rPr>
              <a:t> </a:t>
            </a:r>
            <a:r>
              <a:rPr lang="en-US" sz="4800" b="1" dirty="0">
                <a:solidFill>
                  <a:schemeClr val="bg1"/>
                </a:solidFill>
                <a:effectLst>
                  <a:outerShdw blurRad="38100" dist="38100" dir="2700000" algn="tl">
                    <a:srgbClr val="000000">
                      <a:alpha val="43137"/>
                    </a:srgbClr>
                  </a:outerShdw>
                </a:effectLst>
              </a:rPr>
              <a:t>Procedimiento Almacenado en </a:t>
            </a:r>
            <a:r>
              <a:rPr lang="en-US" sz="4800" b="1" dirty="0">
                <a:solidFill>
                  <a:srgbClr val="FFFF00"/>
                </a:solidFill>
                <a:effectLst>
                  <a:outerShdw blurRad="38100" dist="38100" dir="2700000" algn="tl">
                    <a:srgbClr val="000000">
                      <a:alpha val="43137"/>
                    </a:srgbClr>
                  </a:outerShdw>
                </a:effectLst>
              </a:rPr>
              <a:t>SQL Server.</a:t>
            </a:r>
          </a:p>
        </p:txBody>
      </p:sp>
      <p:pic>
        <p:nvPicPr>
          <p:cNvPr id="6" name="Picture 6" descr="Cómo añadir o quitar una interfaz de red en SQL Server - Blog de Linube">
            <a:extLst>
              <a:ext uri="{FF2B5EF4-FFF2-40B4-BE49-F238E27FC236}">
                <a16:creationId xmlns:a16="http://schemas.microsoft.com/office/drawing/2014/main" id="{6C69BF1D-1D43-8006-7CDD-8EF7CF900D3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3129" y="346228"/>
            <a:ext cx="1062907" cy="106290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Free Vector Sql Server PNG Transparent Background, Free Download #11348 -  FreeIconsPNG">
            <a:extLst>
              <a:ext uri="{FF2B5EF4-FFF2-40B4-BE49-F238E27FC236}">
                <a16:creationId xmlns:a16="http://schemas.microsoft.com/office/drawing/2014/main" id="{74D833DD-3E15-0A76-D312-02F5EF65994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924768" y="304611"/>
            <a:ext cx="1054913" cy="105491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SAP Crystal Reports Support &amp; Services | NJ NY PA | On-Site Technology">
            <a:extLst>
              <a:ext uri="{FF2B5EF4-FFF2-40B4-BE49-F238E27FC236}">
                <a16:creationId xmlns:a16="http://schemas.microsoft.com/office/drawing/2014/main" id="{6A467497-CBF6-0F53-2688-A2151A9049C6}"/>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038281" y="1146626"/>
            <a:ext cx="1179106" cy="117910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Microsoft Visual Studio - Wikipedia, la enciclopedia libre">
            <a:extLst>
              <a:ext uri="{FF2B5EF4-FFF2-40B4-BE49-F238E27FC236}">
                <a16:creationId xmlns:a16="http://schemas.microsoft.com/office/drawing/2014/main" id="{16BA70EE-0FB0-264A-88B7-365204499668}"/>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534195" y="1196898"/>
            <a:ext cx="1029044" cy="102904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
            <a:extLst>
              <a:ext uri="{FF2B5EF4-FFF2-40B4-BE49-F238E27FC236}">
                <a16:creationId xmlns:a16="http://schemas.microsoft.com/office/drawing/2014/main" id="{8B7359EA-B50E-0FC1-6DCA-3795BDCCF3CD}"/>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692293" y="1134279"/>
            <a:ext cx="2095777" cy="1257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63700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6C2CB7C-96B1-4F3C-B526-D63E80B99C51}"/>
              </a:ext>
            </a:extLst>
          </p:cNvPr>
          <p:cNvSpPr txBox="1"/>
          <p:nvPr/>
        </p:nvSpPr>
        <p:spPr>
          <a:xfrm>
            <a:off x="152400" y="177801"/>
            <a:ext cx="11887200" cy="1569660"/>
          </a:xfrm>
          <a:prstGeom prst="rect">
            <a:avLst/>
          </a:prstGeom>
          <a:noFill/>
        </p:spPr>
        <p:txBody>
          <a:bodyPr wrap="square">
            <a:spAutoFit/>
          </a:bodyPr>
          <a:lstStyle/>
          <a:p>
            <a:pPr algn="ctr"/>
            <a:r>
              <a:rPr lang="es-ES" sz="3200" b="1" dirty="0">
                <a:latin typeface="Noto Sans"/>
              </a:rPr>
              <a:t>En el SQL Server creamos un Store Procedure llamado PA_ReporteCrystal, el cual podemos usar para crear un Reporte con Crystal Report.</a:t>
            </a:r>
          </a:p>
        </p:txBody>
      </p:sp>
      <p:sp>
        <p:nvSpPr>
          <p:cNvPr id="5" name="TextBox 4">
            <a:extLst>
              <a:ext uri="{FF2B5EF4-FFF2-40B4-BE49-F238E27FC236}">
                <a16:creationId xmlns:a16="http://schemas.microsoft.com/office/drawing/2014/main" id="{550A05DD-FF7F-4FF8-88E6-07CB2E325464}"/>
              </a:ext>
            </a:extLst>
          </p:cNvPr>
          <p:cNvSpPr txBox="1"/>
          <p:nvPr/>
        </p:nvSpPr>
        <p:spPr>
          <a:xfrm>
            <a:off x="304800" y="2209801"/>
            <a:ext cx="11582400" cy="2585323"/>
          </a:xfrm>
          <a:prstGeom prst="rect">
            <a:avLst/>
          </a:prstGeom>
          <a:noFill/>
        </p:spPr>
        <p:txBody>
          <a:bodyPr wrap="square">
            <a:spAutoFit/>
          </a:bodyPr>
          <a:lstStyle/>
          <a:p>
            <a:r>
              <a:rPr lang="es-ES" sz="1800" dirty="0">
                <a:solidFill>
                  <a:srgbClr val="008000"/>
                </a:solidFill>
                <a:latin typeface="Consolas" panose="020B0609020204030204" pitchFamily="49" charset="0"/>
              </a:rPr>
              <a:t>--Aqui vamos a crear un Procedimiento Almacenado para Parámetros de un Reporte:</a:t>
            </a:r>
            <a:endParaRPr lang="es-ES" sz="1800" dirty="0">
              <a:solidFill>
                <a:srgbClr val="000000"/>
              </a:solidFill>
              <a:latin typeface="Consolas" panose="020B0609020204030204" pitchFamily="49" charset="0"/>
            </a:endParaRPr>
          </a:p>
          <a:p>
            <a:endParaRPr lang="es-DO"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create</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procedure</a:t>
            </a:r>
            <a:r>
              <a:rPr lang="es-DO" sz="1800" dirty="0">
                <a:solidFill>
                  <a:srgbClr val="000000"/>
                </a:solidFill>
                <a:latin typeface="Consolas" panose="020B0609020204030204" pitchFamily="49" charset="0"/>
              </a:rPr>
              <a:t> PA_ReporteCrystal</a:t>
            </a:r>
          </a:p>
          <a:p>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@fecha_Inicial </a:t>
            </a:r>
            <a:r>
              <a:rPr lang="es-DO" sz="1800" dirty="0">
                <a:solidFill>
                  <a:srgbClr val="0000FF"/>
                </a:solidFill>
                <a:latin typeface="Consolas" panose="020B0609020204030204" pitchFamily="49" charset="0"/>
              </a:rPr>
              <a:t>date</a:t>
            </a:r>
            <a:r>
              <a:rPr lang="es-DO" sz="1800" dirty="0">
                <a:solidFill>
                  <a:srgbClr val="808080"/>
                </a:solidFill>
                <a:latin typeface="Consolas" panose="020B0609020204030204" pitchFamily="49" charset="0"/>
              </a:rPr>
              <a:t>,</a:t>
            </a:r>
            <a:endParaRPr lang="es-DO" sz="1800" dirty="0">
              <a:solidFill>
                <a:srgbClr val="000000"/>
              </a:solidFill>
              <a:latin typeface="Consolas" panose="020B0609020204030204" pitchFamily="49" charset="0"/>
            </a:endParaRPr>
          </a:p>
          <a:p>
            <a:r>
              <a:rPr lang="es-DO" sz="1800" dirty="0">
                <a:solidFill>
                  <a:srgbClr val="000000"/>
                </a:solidFill>
                <a:latin typeface="Consolas" panose="020B0609020204030204" pitchFamily="49" charset="0"/>
              </a:rPr>
              <a:t> @fecha_Final </a:t>
            </a:r>
            <a:r>
              <a:rPr lang="es-DO" sz="1800" dirty="0">
                <a:solidFill>
                  <a:srgbClr val="0000FF"/>
                </a:solidFill>
                <a:latin typeface="Consolas" panose="020B0609020204030204" pitchFamily="49" charset="0"/>
              </a:rPr>
              <a:t>date</a:t>
            </a:r>
            <a:endParaRPr lang="es-DO" sz="1800" dirty="0">
              <a:solidFill>
                <a:srgbClr val="000000"/>
              </a:solidFill>
              <a:latin typeface="Consolas" panose="020B0609020204030204" pitchFamily="49" charset="0"/>
            </a:endParaRPr>
          </a:p>
          <a:p>
            <a:r>
              <a:rPr lang="es-DO" sz="1800" dirty="0">
                <a:solidFill>
                  <a:srgbClr val="808080"/>
                </a:solidFill>
                <a:latin typeface="Consolas" panose="020B0609020204030204" pitchFamily="49" charset="0"/>
              </a:rPr>
              <a:t>)</a:t>
            </a:r>
            <a:endParaRPr lang="es-DO"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as</a:t>
            </a:r>
            <a:endParaRPr lang="es-DO"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select</a:t>
            </a:r>
            <a:r>
              <a:rPr lang="es-DO" sz="1800" dirty="0">
                <a:solidFill>
                  <a:srgbClr val="000000"/>
                </a:solidFill>
                <a:latin typeface="Consolas" panose="020B0609020204030204" pitchFamily="49" charset="0"/>
              </a:rPr>
              <a:t>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0000FF"/>
                </a:solidFill>
                <a:latin typeface="Consolas" panose="020B0609020204030204" pitchFamily="49" charset="0"/>
              </a:rPr>
              <a:t>from</a:t>
            </a:r>
            <a:r>
              <a:rPr lang="es-DO" sz="1800" dirty="0">
                <a:solidFill>
                  <a:srgbClr val="000000"/>
                </a:solidFill>
                <a:latin typeface="Consolas" panose="020B0609020204030204" pitchFamily="49" charset="0"/>
              </a:rPr>
              <a:t> Ventas </a:t>
            </a:r>
            <a:r>
              <a:rPr lang="es-DO" sz="1800" dirty="0">
                <a:solidFill>
                  <a:srgbClr val="0000FF"/>
                </a:solidFill>
                <a:latin typeface="Consolas" panose="020B0609020204030204" pitchFamily="49" charset="0"/>
              </a:rPr>
              <a:t>where</a:t>
            </a:r>
            <a:r>
              <a:rPr lang="es-DO" sz="1800" dirty="0">
                <a:solidFill>
                  <a:srgbClr val="000000"/>
                </a:solidFill>
                <a:latin typeface="Consolas" panose="020B0609020204030204" pitchFamily="49" charset="0"/>
              </a:rPr>
              <a:t> fecha_venta </a:t>
            </a:r>
            <a:r>
              <a:rPr lang="es-DO" sz="1800" dirty="0">
                <a:solidFill>
                  <a:srgbClr val="808080"/>
                </a:solidFill>
                <a:latin typeface="Consolas" panose="020B0609020204030204" pitchFamily="49" charset="0"/>
              </a:rPr>
              <a:t>&gt;=</a:t>
            </a:r>
            <a:r>
              <a:rPr lang="es-DO" sz="1800" dirty="0">
                <a:solidFill>
                  <a:srgbClr val="000000"/>
                </a:solidFill>
                <a:latin typeface="Consolas" panose="020B0609020204030204" pitchFamily="49" charset="0"/>
              </a:rPr>
              <a:t> @fecha_Inicial </a:t>
            </a:r>
            <a:r>
              <a:rPr lang="es-DO" sz="1800" dirty="0">
                <a:solidFill>
                  <a:srgbClr val="808080"/>
                </a:solidFill>
                <a:latin typeface="Consolas" panose="020B0609020204030204" pitchFamily="49" charset="0"/>
              </a:rPr>
              <a:t>and</a:t>
            </a:r>
            <a:r>
              <a:rPr lang="es-DO" sz="1800" dirty="0">
                <a:solidFill>
                  <a:srgbClr val="000000"/>
                </a:solidFill>
                <a:latin typeface="Consolas" panose="020B0609020204030204" pitchFamily="49" charset="0"/>
              </a:rPr>
              <a:t> fecha_venta </a:t>
            </a:r>
            <a:r>
              <a:rPr lang="es-DO" sz="1800" dirty="0">
                <a:solidFill>
                  <a:srgbClr val="808080"/>
                </a:solidFill>
                <a:latin typeface="Consolas" panose="020B0609020204030204" pitchFamily="49" charset="0"/>
              </a:rPr>
              <a:t>&lt;=</a:t>
            </a:r>
            <a:r>
              <a:rPr lang="es-DO" sz="1800" dirty="0">
                <a:solidFill>
                  <a:srgbClr val="000000"/>
                </a:solidFill>
                <a:latin typeface="Consolas" panose="020B0609020204030204" pitchFamily="49" charset="0"/>
              </a:rPr>
              <a:t> @fecha_Final</a:t>
            </a:r>
          </a:p>
          <a:p>
            <a:r>
              <a:rPr lang="es-DO" sz="1800" dirty="0">
                <a:solidFill>
                  <a:srgbClr val="0000FF"/>
                </a:solidFill>
                <a:latin typeface="Consolas" panose="020B0609020204030204" pitchFamily="49" charset="0"/>
              </a:rPr>
              <a:t>go</a:t>
            </a:r>
            <a:endParaRPr lang="es-DO" sz="1600" dirty="0">
              <a:solidFill>
                <a:srgbClr val="000000"/>
              </a:solidFill>
              <a:latin typeface="Consolas" panose="020B0609020204030204" pitchFamily="49" charset="0"/>
            </a:endParaRPr>
          </a:p>
        </p:txBody>
      </p:sp>
      <p:sp>
        <p:nvSpPr>
          <p:cNvPr id="2" name="Rectángulo 1"/>
          <p:cNvSpPr/>
          <p:nvPr/>
        </p:nvSpPr>
        <p:spPr>
          <a:xfrm>
            <a:off x="152400" y="5524722"/>
            <a:ext cx="11582400" cy="1077218"/>
          </a:xfrm>
          <a:prstGeom prst="rect">
            <a:avLst/>
          </a:prstGeom>
        </p:spPr>
        <p:txBody>
          <a:bodyPr wrap="square">
            <a:spAutoFit/>
          </a:bodyPr>
          <a:lstStyle/>
          <a:p>
            <a:r>
              <a:rPr lang="es-ES" sz="1600" dirty="0">
                <a:solidFill>
                  <a:srgbClr val="008000"/>
                </a:solidFill>
                <a:latin typeface="Consolas" panose="020B0609020204030204" pitchFamily="49" charset="0"/>
              </a:rPr>
              <a:t>--Veamos unas consultas con parámetros Reales</a:t>
            </a:r>
            <a:endParaRPr lang="es-ES" sz="1600" dirty="0">
              <a:solidFill>
                <a:srgbClr val="000000"/>
              </a:solidFill>
              <a:latin typeface="Consolas" panose="020B0609020204030204" pitchFamily="49" charset="0"/>
            </a:endParaRPr>
          </a:p>
          <a:p>
            <a:endParaRPr lang="es-DO"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select</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from</a:t>
            </a:r>
            <a:r>
              <a:rPr lang="en-US" sz="1600" dirty="0">
                <a:solidFill>
                  <a:srgbClr val="000000"/>
                </a:solidFill>
                <a:latin typeface="Consolas" panose="020B0609020204030204" pitchFamily="49" charset="0"/>
              </a:rPr>
              <a:t> ventas </a:t>
            </a:r>
            <a:r>
              <a:rPr lang="en-US" sz="1600" dirty="0">
                <a:solidFill>
                  <a:srgbClr val="0000FF"/>
                </a:solidFill>
                <a:latin typeface="Consolas" panose="020B0609020204030204" pitchFamily="49" charset="0"/>
              </a:rPr>
              <a:t>where</a:t>
            </a:r>
            <a:r>
              <a:rPr lang="en-US" sz="1600" dirty="0">
                <a:solidFill>
                  <a:srgbClr val="000000"/>
                </a:solidFill>
                <a:latin typeface="Consolas" panose="020B0609020204030204" pitchFamily="49" charset="0"/>
              </a:rPr>
              <a:t> fecha_venta </a:t>
            </a:r>
            <a:r>
              <a:rPr lang="en-US" sz="1600" dirty="0">
                <a:solidFill>
                  <a:srgbClr val="808080"/>
                </a:solidFill>
                <a:latin typeface="Consolas" panose="020B0609020204030204" pitchFamily="49" charset="0"/>
              </a:rPr>
              <a:t>&gt;=</a:t>
            </a: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'2020-01-01'</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and</a:t>
            </a:r>
            <a:r>
              <a:rPr lang="en-US" sz="1600" dirty="0">
                <a:solidFill>
                  <a:srgbClr val="000000"/>
                </a:solidFill>
                <a:latin typeface="Consolas" panose="020B0609020204030204" pitchFamily="49" charset="0"/>
              </a:rPr>
              <a:t> fecha_venta </a:t>
            </a:r>
            <a:r>
              <a:rPr lang="en-US" sz="1600" dirty="0">
                <a:solidFill>
                  <a:srgbClr val="808080"/>
                </a:solidFill>
                <a:latin typeface="Consolas" panose="020B0609020204030204" pitchFamily="49" charset="0"/>
              </a:rPr>
              <a:t>&lt;=</a:t>
            </a: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'2023-12-31'</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order</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by</a:t>
            </a:r>
            <a:r>
              <a:rPr lang="en-US" sz="1600" dirty="0">
                <a:solidFill>
                  <a:srgbClr val="000000"/>
                </a:solidFill>
                <a:latin typeface="Consolas" panose="020B0609020204030204" pitchFamily="49" charset="0"/>
              </a:rPr>
              <a:t> ID </a:t>
            </a:r>
            <a:r>
              <a:rPr lang="en-US" sz="1600" dirty="0">
                <a:solidFill>
                  <a:srgbClr val="0000FF"/>
                </a:solidFill>
                <a:latin typeface="Consolas" panose="020B0609020204030204" pitchFamily="49" charset="0"/>
              </a:rPr>
              <a:t>asc</a:t>
            </a:r>
            <a:endParaRPr lang="en-US" sz="1600" dirty="0">
              <a:solidFill>
                <a:srgbClr val="000000"/>
              </a:solidFill>
              <a:latin typeface="Consolas" panose="020B0609020204030204" pitchFamily="49" charset="0"/>
            </a:endParaRPr>
          </a:p>
          <a:p>
            <a:r>
              <a:rPr lang="es-DO" sz="1600" dirty="0">
                <a:solidFill>
                  <a:srgbClr val="0000FF"/>
                </a:solidFill>
                <a:latin typeface="Consolas" panose="020B0609020204030204" pitchFamily="49" charset="0"/>
              </a:rPr>
              <a:t>go</a:t>
            </a:r>
            <a:endParaRPr lang="es-DO" sz="1400" dirty="0"/>
          </a:p>
        </p:txBody>
      </p:sp>
    </p:spTree>
    <p:extLst>
      <p:ext uri="{BB962C8B-B14F-4D97-AF65-F5344CB8AC3E}">
        <p14:creationId xmlns:p14="http://schemas.microsoft.com/office/powerpoint/2010/main" val="96767797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0ABABE2-F3B6-4766-835F-C304AC34EE29}"/>
              </a:ext>
            </a:extLst>
          </p:cNvPr>
          <p:cNvSpPr txBox="1"/>
          <p:nvPr/>
        </p:nvSpPr>
        <p:spPr>
          <a:xfrm>
            <a:off x="303069" y="170091"/>
            <a:ext cx="11585862" cy="1200329"/>
          </a:xfrm>
          <a:prstGeom prst="rect">
            <a:avLst/>
          </a:prstGeom>
          <a:noFill/>
        </p:spPr>
        <p:txBody>
          <a:bodyPr wrap="square" rtlCol="0">
            <a:spAutoFit/>
          </a:bodyPr>
          <a:lstStyle/>
          <a:p>
            <a:pPr algn="just"/>
            <a:r>
              <a:rPr lang="es-ES" dirty="0"/>
              <a:t>Aquí podemos observar el cuadro, y allí vamos a buscar nuestros procedimientos almacenados para que, al realizar una consulta, los gráficos también surtan efecto. En el primer caso, agregaré "Categoría" en la parte superior y "Monto" en la parte inferior. Seleccionamos estos elementos y hacemos clic en la flecha para colocarlos uno al lado del otro. Luego, damos clic en "Aceptar" y listo.</a:t>
            </a:r>
          </a:p>
        </p:txBody>
      </p:sp>
      <p:pic>
        <p:nvPicPr>
          <p:cNvPr id="5" name="Imagen 4">
            <a:extLst>
              <a:ext uri="{FF2B5EF4-FFF2-40B4-BE49-F238E27FC236}">
                <a16:creationId xmlns:a16="http://schemas.microsoft.com/office/drawing/2014/main" id="{EC06D1BD-7575-8D6F-0301-98D6B175026C}"/>
              </a:ext>
            </a:extLst>
          </p:cNvPr>
          <p:cNvPicPr>
            <a:picLocks noChangeAspect="1"/>
          </p:cNvPicPr>
          <p:nvPr/>
        </p:nvPicPr>
        <p:blipFill>
          <a:blip r:embed="rId2"/>
          <a:stretch>
            <a:fillRect/>
          </a:stretch>
        </p:blipFill>
        <p:spPr>
          <a:xfrm>
            <a:off x="2691472" y="1628775"/>
            <a:ext cx="7067550" cy="5229225"/>
          </a:xfrm>
          <a:prstGeom prst="rect">
            <a:avLst/>
          </a:prstGeom>
        </p:spPr>
      </p:pic>
    </p:spTree>
    <p:extLst>
      <p:ext uri="{BB962C8B-B14F-4D97-AF65-F5344CB8AC3E}">
        <p14:creationId xmlns:p14="http://schemas.microsoft.com/office/powerpoint/2010/main" val="288821288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A141788-58AD-A92E-BC10-C71A1BEF7EF8}"/>
              </a:ext>
            </a:extLst>
          </p:cNvPr>
          <p:cNvPicPr>
            <a:picLocks noChangeAspect="1"/>
          </p:cNvPicPr>
          <p:nvPr/>
        </p:nvPicPr>
        <p:blipFill>
          <a:blip r:embed="rId2"/>
          <a:stretch>
            <a:fillRect/>
          </a:stretch>
        </p:blipFill>
        <p:spPr>
          <a:xfrm>
            <a:off x="3304734" y="1239715"/>
            <a:ext cx="5953125" cy="5286375"/>
          </a:xfrm>
          <a:prstGeom prst="rect">
            <a:avLst/>
          </a:prstGeom>
        </p:spPr>
      </p:pic>
      <p:sp>
        <p:nvSpPr>
          <p:cNvPr id="6" name="CuadroTexto 5">
            <a:extLst>
              <a:ext uri="{FF2B5EF4-FFF2-40B4-BE49-F238E27FC236}">
                <a16:creationId xmlns:a16="http://schemas.microsoft.com/office/drawing/2014/main" id="{C460ED23-4D7D-2A6F-1D59-77F3F94093F1}"/>
              </a:ext>
            </a:extLst>
          </p:cNvPr>
          <p:cNvSpPr txBox="1"/>
          <p:nvPr/>
        </p:nvSpPr>
        <p:spPr>
          <a:xfrm>
            <a:off x="181778" y="105370"/>
            <a:ext cx="11705421" cy="830997"/>
          </a:xfrm>
          <a:prstGeom prst="rect">
            <a:avLst/>
          </a:prstGeom>
          <a:noFill/>
        </p:spPr>
        <p:txBody>
          <a:bodyPr wrap="square">
            <a:spAutoFit/>
          </a:bodyPr>
          <a:lstStyle/>
          <a:p>
            <a:pPr algn="just"/>
            <a:r>
              <a:rPr lang="es-ES" sz="2400" dirty="0"/>
              <a:t>Aquí veremos este gráfico. Podemos ampliarlo y ajustarlo al tamaño que necesitemos, además de visualizarlo en la vista previa para observar los datos que nos presenta.</a:t>
            </a:r>
            <a:endParaRPr lang="en-US" sz="2400" dirty="0"/>
          </a:p>
        </p:txBody>
      </p:sp>
    </p:spTree>
    <p:extLst>
      <p:ext uri="{BB962C8B-B14F-4D97-AF65-F5344CB8AC3E}">
        <p14:creationId xmlns:p14="http://schemas.microsoft.com/office/powerpoint/2010/main" val="38553729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E8F2088-758D-235C-E121-0A6468AAAE01}"/>
              </a:ext>
            </a:extLst>
          </p:cNvPr>
          <p:cNvPicPr>
            <a:picLocks noChangeAspect="1"/>
          </p:cNvPicPr>
          <p:nvPr/>
        </p:nvPicPr>
        <p:blipFill>
          <a:blip r:embed="rId2"/>
          <a:stretch>
            <a:fillRect/>
          </a:stretch>
        </p:blipFill>
        <p:spPr>
          <a:xfrm>
            <a:off x="1856935" y="1280775"/>
            <a:ext cx="8919979" cy="5422480"/>
          </a:xfrm>
          <a:prstGeom prst="rect">
            <a:avLst/>
          </a:prstGeom>
        </p:spPr>
      </p:pic>
      <p:sp>
        <p:nvSpPr>
          <p:cNvPr id="6" name="CuadroTexto 5">
            <a:extLst>
              <a:ext uri="{FF2B5EF4-FFF2-40B4-BE49-F238E27FC236}">
                <a16:creationId xmlns:a16="http://schemas.microsoft.com/office/drawing/2014/main" id="{F096B7AA-3E5D-B177-1885-75CB7821D724}"/>
              </a:ext>
            </a:extLst>
          </p:cNvPr>
          <p:cNvSpPr txBox="1"/>
          <p:nvPr/>
        </p:nvSpPr>
        <p:spPr>
          <a:xfrm>
            <a:off x="249701" y="154745"/>
            <a:ext cx="11693770" cy="1107996"/>
          </a:xfrm>
          <a:prstGeom prst="rect">
            <a:avLst/>
          </a:prstGeom>
          <a:noFill/>
        </p:spPr>
        <p:txBody>
          <a:bodyPr wrap="square">
            <a:spAutoFit/>
          </a:bodyPr>
          <a:lstStyle/>
          <a:p>
            <a:pPr algn="just"/>
            <a:r>
              <a:rPr lang="es-ES" sz="2200" b="0" i="0" dirty="0">
                <a:effectLst/>
                <a:latin typeface="Times New Roman" panose="02020603050405020304" pitchFamily="18" charset="0"/>
                <a:cs typeface="Times New Roman" panose="02020603050405020304" pitchFamily="18" charset="0"/>
              </a:rPr>
              <a:t>Podemos cambiar el título, los ejes, etc. También podemos agregar etiquetas o leyendas en los datos. Para hacerlo, accedemos a las opciones haciendo clic derecho y ajustamos las configuraciones según nuestras necesidades.</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12777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7935C1D-26AA-4FD6-8910-68248ECEF2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7060" y="2172798"/>
            <a:ext cx="5123335" cy="3732416"/>
          </a:xfrm>
          <a:prstGeom prst="rect">
            <a:avLst/>
          </a:prstGeom>
        </p:spPr>
      </p:pic>
      <p:pic>
        <p:nvPicPr>
          <p:cNvPr id="5" name="Imagen 4">
            <a:extLst>
              <a:ext uri="{FF2B5EF4-FFF2-40B4-BE49-F238E27FC236}">
                <a16:creationId xmlns:a16="http://schemas.microsoft.com/office/drawing/2014/main" id="{18BB1251-D6E1-4AC3-A6FB-BCEB138D23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513" y="2172798"/>
            <a:ext cx="5376487" cy="3892315"/>
          </a:xfrm>
          <a:prstGeom prst="rect">
            <a:avLst/>
          </a:prstGeom>
        </p:spPr>
      </p:pic>
      <p:sp>
        <p:nvSpPr>
          <p:cNvPr id="4" name="CuadroTexto 3">
            <a:extLst>
              <a:ext uri="{FF2B5EF4-FFF2-40B4-BE49-F238E27FC236}">
                <a16:creationId xmlns:a16="http://schemas.microsoft.com/office/drawing/2014/main" id="{C76FFEFB-D588-DA38-1CFA-58C3CFC46D51}"/>
              </a:ext>
            </a:extLst>
          </p:cNvPr>
          <p:cNvSpPr txBox="1"/>
          <p:nvPr/>
        </p:nvSpPr>
        <p:spPr>
          <a:xfrm>
            <a:off x="258185" y="165522"/>
            <a:ext cx="11600879" cy="1938992"/>
          </a:xfrm>
          <a:prstGeom prst="rect">
            <a:avLst/>
          </a:prstGeom>
          <a:noFill/>
        </p:spPr>
        <p:txBody>
          <a:bodyPr wrap="square">
            <a:spAutoFit/>
          </a:bodyPr>
          <a:lstStyle/>
          <a:p>
            <a:pPr algn="just"/>
            <a:r>
              <a:rPr lang="es-ES" sz="2000" dirty="0"/>
              <a:t>Aquí disponemos de varias opciones para configurar los gráficos, con una variedad de tipos que podemos aplicar a nuestros informes. En este caso, vamos a probar algunos. Seleccionaremos el primero de la lista y luego nos dirigimos a la pestaña "Datos". Allí, elegimos el vendedor y el cliente, haciendo clic en la flecha hacia arriba para agregarlos al primer cuadro. Después, seleccionamos el producto y el monto, utilizando la flecha hacia abajo para agregarlos al segundo cuadro más abajo. Finalmente, hacemos clic en "Aceptar" para confirmar los cambios.</a:t>
            </a:r>
            <a:endParaRPr lang="en-US" sz="2000" dirty="0"/>
          </a:p>
        </p:txBody>
      </p:sp>
    </p:spTree>
    <p:extLst>
      <p:ext uri="{BB962C8B-B14F-4D97-AF65-F5344CB8AC3E}">
        <p14:creationId xmlns:p14="http://schemas.microsoft.com/office/powerpoint/2010/main" val="17831420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2B6391AC-9E16-4B10-B28D-2B3551080DDC}"/>
              </a:ext>
            </a:extLst>
          </p:cNvPr>
          <p:cNvSpPr txBox="1"/>
          <p:nvPr/>
        </p:nvSpPr>
        <p:spPr>
          <a:xfrm>
            <a:off x="2635060" y="181211"/>
            <a:ext cx="7639397" cy="369332"/>
          </a:xfrm>
          <a:prstGeom prst="rect">
            <a:avLst/>
          </a:prstGeom>
          <a:noFill/>
        </p:spPr>
        <p:txBody>
          <a:bodyPr wrap="square" rtlCol="0">
            <a:spAutoFit/>
          </a:bodyPr>
          <a:lstStyle/>
          <a:p>
            <a:r>
              <a:rPr lang="en-US" dirty="0"/>
              <a:t>Aqui nos saldra este cuadro, lo expandimos como mejor queremos.</a:t>
            </a:r>
            <a:endParaRPr lang="es-ES" dirty="0"/>
          </a:p>
        </p:txBody>
      </p:sp>
      <p:pic>
        <p:nvPicPr>
          <p:cNvPr id="3" name="Imagen 2">
            <a:extLst>
              <a:ext uri="{FF2B5EF4-FFF2-40B4-BE49-F238E27FC236}">
                <a16:creationId xmlns:a16="http://schemas.microsoft.com/office/drawing/2014/main" id="{CA9DC651-8E75-0C0B-28C3-ED90EF773E81}"/>
              </a:ext>
            </a:extLst>
          </p:cNvPr>
          <p:cNvPicPr>
            <a:picLocks noChangeAspect="1"/>
          </p:cNvPicPr>
          <p:nvPr/>
        </p:nvPicPr>
        <p:blipFill>
          <a:blip r:embed="rId2"/>
          <a:stretch>
            <a:fillRect/>
          </a:stretch>
        </p:blipFill>
        <p:spPr>
          <a:xfrm>
            <a:off x="827941" y="839527"/>
            <a:ext cx="10837985" cy="5754226"/>
          </a:xfrm>
          <a:prstGeom prst="rect">
            <a:avLst/>
          </a:prstGeom>
        </p:spPr>
      </p:pic>
    </p:spTree>
    <p:extLst>
      <p:ext uri="{BB962C8B-B14F-4D97-AF65-F5344CB8AC3E}">
        <p14:creationId xmlns:p14="http://schemas.microsoft.com/office/powerpoint/2010/main" val="142935342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7773A7E-002A-4FA5-975D-89A16CE7F75F}"/>
              </a:ext>
            </a:extLst>
          </p:cNvPr>
          <p:cNvPicPr>
            <a:picLocks noChangeAspect="1"/>
          </p:cNvPicPr>
          <p:nvPr/>
        </p:nvPicPr>
        <p:blipFill>
          <a:blip r:embed="rId2"/>
          <a:stretch>
            <a:fillRect/>
          </a:stretch>
        </p:blipFill>
        <p:spPr>
          <a:xfrm>
            <a:off x="739833" y="1955860"/>
            <a:ext cx="3706723" cy="2143992"/>
          </a:xfrm>
          <a:prstGeom prst="rect">
            <a:avLst/>
          </a:prstGeom>
        </p:spPr>
      </p:pic>
      <p:pic>
        <p:nvPicPr>
          <p:cNvPr id="5" name="Imagen 4">
            <a:extLst>
              <a:ext uri="{FF2B5EF4-FFF2-40B4-BE49-F238E27FC236}">
                <a16:creationId xmlns:a16="http://schemas.microsoft.com/office/drawing/2014/main" id="{32B30E91-D839-42DC-B79B-CD4B420371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6798" y="704451"/>
            <a:ext cx="4237531" cy="3068756"/>
          </a:xfrm>
          <a:prstGeom prst="rect">
            <a:avLst/>
          </a:prstGeom>
        </p:spPr>
      </p:pic>
      <p:pic>
        <p:nvPicPr>
          <p:cNvPr id="7" name="Imagen 6">
            <a:extLst>
              <a:ext uri="{FF2B5EF4-FFF2-40B4-BE49-F238E27FC236}">
                <a16:creationId xmlns:a16="http://schemas.microsoft.com/office/drawing/2014/main" id="{D05DABE0-7316-4374-AA57-16FD5221A6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5060" y="3552081"/>
            <a:ext cx="4024971" cy="2956784"/>
          </a:xfrm>
          <a:prstGeom prst="rect">
            <a:avLst/>
          </a:prstGeom>
        </p:spPr>
      </p:pic>
      <p:sp>
        <p:nvSpPr>
          <p:cNvPr id="8" name="CuadroTexto 7">
            <a:extLst>
              <a:ext uri="{FF2B5EF4-FFF2-40B4-BE49-F238E27FC236}">
                <a16:creationId xmlns:a16="http://schemas.microsoft.com/office/drawing/2014/main" id="{23A2A05C-5A30-47DD-BD2C-BCFE1987C13B}"/>
              </a:ext>
            </a:extLst>
          </p:cNvPr>
          <p:cNvSpPr txBox="1"/>
          <p:nvPr/>
        </p:nvSpPr>
        <p:spPr>
          <a:xfrm>
            <a:off x="241069" y="301395"/>
            <a:ext cx="6201295" cy="923330"/>
          </a:xfrm>
          <a:prstGeom prst="rect">
            <a:avLst/>
          </a:prstGeom>
          <a:noFill/>
        </p:spPr>
        <p:txBody>
          <a:bodyPr wrap="square" rtlCol="0">
            <a:spAutoFit/>
          </a:bodyPr>
          <a:lstStyle/>
          <a:p>
            <a:pPr algn="just"/>
            <a:r>
              <a:rPr lang="en-US" dirty="0"/>
              <a:t>Si damos un click derecho veremos varias opciones, Elegimos asistente de grafico, y alli marcamos en la Pestaña texto, el titulo que queremos, etc.</a:t>
            </a:r>
            <a:endParaRPr lang="es-ES" dirty="0"/>
          </a:p>
        </p:txBody>
      </p:sp>
    </p:spTree>
    <p:extLst>
      <p:ext uri="{BB962C8B-B14F-4D97-AF65-F5344CB8AC3E}">
        <p14:creationId xmlns:p14="http://schemas.microsoft.com/office/powerpoint/2010/main" val="120977164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B9E697A-F581-46B5-9108-F92819FEE7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957" y="2116894"/>
            <a:ext cx="4315917" cy="3176420"/>
          </a:xfrm>
          <a:prstGeom prst="rect">
            <a:avLst/>
          </a:prstGeom>
        </p:spPr>
      </p:pic>
      <p:pic>
        <p:nvPicPr>
          <p:cNvPr id="5" name="Imagen 4">
            <a:extLst>
              <a:ext uri="{FF2B5EF4-FFF2-40B4-BE49-F238E27FC236}">
                <a16:creationId xmlns:a16="http://schemas.microsoft.com/office/drawing/2014/main" id="{CE5878D4-81D8-44CA-ABE9-7CDF48381F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9097" y="1782473"/>
            <a:ext cx="5050598" cy="3693721"/>
          </a:xfrm>
          <a:prstGeom prst="rect">
            <a:avLst/>
          </a:prstGeom>
        </p:spPr>
      </p:pic>
      <p:sp>
        <p:nvSpPr>
          <p:cNvPr id="6" name="CuadroTexto 5">
            <a:extLst>
              <a:ext uri="{FF2B5EF4-FFF2-40B4-BE49-F238E27FC236}">
                <a16:creationId xmlns:a16="http://schemas.microsoft.com/office/drawing/2014/main" id="{4BC36D8C-1BC8-43D3-AB39-30E050B69053}"/>
              </a:ext>
            </a:extLst>
          </p:cNvPr>
          <p:cNvSpPr txBox="1"/>
          <p:nvPr/>
        </p:nvSpPr>
        <p:spPr>
          <a:xfrm>
            <a:off x="399011" y="465513"/>
            <a:ext cx="11504814" cy="646331"/>
          </a:xfrm>
          <a:prstGeom prst="rect">
            <a:avLst/>
          </a:prstGeom>
          <a:noFill/>
        </p:spPr>
        <p:txBody>
          <a:bodyPr wrap="square" rtlCol="0">
            <a:spAutoFit/>
          </a:bodyPr>
          <a:lstStyle/>
          <a:p>
            <a:r>
              <a:rPr lang="en-US" dirty="0"/>
              <a:t>Vamos a crear una nueva Visualizacion, en este caso vamos a escoger una grafico de area y veamos el resultado escogiendo el producto, la cantidad y el monto, a ver como se representa.</a:t>
            </a:r>
            <a:endParaRPr lang="es-ES" dirty="0"/>
          </a:p>
        </p:txBody>
      </p:sp>
    </p:spTree>
    <p:extLst>
      <p:ext uri="{BB962C8B-B14F-4D97-AF65-F5344CB8AC3E}">
        <p14:creationId xmlns:p14="http://schemas.microsoft.com/office/powerpoint/2010/main" val="345199625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Una captura de pantalla de una computadora&#10;&#10;Descripción generada automáticamente">
            <a:extLst>
              <a:ext uri="{FF2B5EF4-FFF2-40B4-BE49-F238E27FC236}">
                <a16:creationId xmlns:a16="http://schemas.microsoft.com/office/drawing/2014/main" id="{F256F4F5-E2CC-7CC7-5501-8F804FF0CC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592" y="824263"/>
            <a:ext cx="9780778" cy="5870774"/>
          </a:xfrm>
          <a:prstGeom prst="rect">
            <a:avLst/>
          </a:prstGeom>
        </p:spPr>
      </p:pic>
      <p:sp>
        <p:nvSpPr>
          <p:cNvPr id="4" name="CuadroTexto 3">
            <a:extLst>
              <a:ext uri="{FF2B5EF4-FFF2-40B4-BE49-F238E27FC236}">
                <a16:creationId xmlns:a16="http://schemas.microsoft.com/office/drawing/2014/main" id="{9634E4F4-6E06-2B23-7422-1D3FEF5D7E58}"/>
              </a:ext>
            </a:extLst>
          </p:cNvPr>
          <p:cNvSpPr txBox="1"/>
          <p:nvPr/>
        </p:nvSpPr>
        <p:spPr>
          <a:xfrm>
            <a:off x="190123" y="172414"/>
            <a:ext cx="11678971" cy="646331"/>
          </a:xfrm>
          <a:prstGeom prst="rect">
            <a:avLst/>
          </a:prstGeom>
          <a:noFill/>
        </p:spPr>
        <p:txBody>
          <a:bodyPr wrap="square" rtlCol="0">
            <a:spAutoFit/>
          </a:bodyPr>
          <a:lstStyle/>
          <a:p>
            <a:pPr algn="just"/>
            <a:r>
              <a:rPr lang="es-ES" b="0" i="0" dirty="0">
                <a:effectLst/>
                <a:latin typeface="Söhne"/>
              </a:rPr>
              <a:t>Vamos a hacer una modificación en nuestra interfaz. Vamos a agregar un </a:t>
            </a:r>
            <a:r>
              <a:rPr lang="es-ES" b="1" i="0" dirty="0">
                <a:effectLst/>
                <a:latin typeface="Söhne"/>
              </a:rPr>
              <a:t>TextBox</a:t>
            </a:r>
            <a:r>
              <a:rPr lang="es-ES" b="0" i="0" dirty="0">
                <a:effectLst/>
                <a:latin typeface="Söhne"/>
              </a:rPr>
              <a:t> y dos </a:t>
            </a:r>
            <a:r>
              <a:rPr lang="es-ES" b="1" i="0" dirty="0">
                <a:effectLst/>
                <a:latin typeface="Söhne"/>
              </a:rPr>
              <a:t>botones</a:t>
            </a:r>
            <a:r>
              <a:rPr lang="es-ES" b="0" i="0" dirty="0">
                <a:effectLst/>
                <a:latin typeface="Söhne"/>
              </a:rPr>
              <a:t> más: uno para buscar y otro para limpiar. También vamos a añadir un </a:t>
            </a:r>
            <a:r>
              <a:rPr lang="es-ES" b="1" i="0" dirty="0">
                <a:effectLst/>
                <a:latin typeface="Söhne"/>
              </a:rPr>
              <a:t>DataGridView</a:t>
            </a:r>
            <a:r>
              <a:rPr lang="es-ES" b="0" i="0" dirty="0">
                <a:effectLst/>
                <a:latin typeface="Söhne"/>
              </a:rPr>
              <a:t> y tres etiquetas (</a:t>
            </a:r>
            <a:r>
              <a:rPr lang="es-ES" b="1" i="0" dirty="0">
                <a:effectLst/>
                <a:latin typeface="Söhne"/>
              </a:rPr>
              <a:t>Labels</a:t>
            </a:r>
            <a:r>
              <a:rPr lang="es-ES" b="0" i="0" dirty="0">
                <a:effectLst/>
                <a:latin typeface="Söhne"/>
              </a:rPr>
              <a:t>).</a:t>
            </a:r>
            <a:endParaRPr lang="en-US" dirty="0"/>
          </a:p>
        </p:txBody>
      </p:sp>
    </p:spTree>
    <p:extLst>
      <p:ext uri="{BB962C8B-B14F-4D97-AF65-F5344CB8AC3E}">
        <p14:creationId xmlns:p14="http://schemas.microsoft.com/office/powerpoint/2010/main" val="27735677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2C055CB-F626-EA7B-C960-DD886F88EF11}"/>
              </a:ext>
            </a:extLst>
          </p:cNvPr>
          <p:cNvPicPr>
            <a:picLocks noChangeAspect="1"/>
          </p:cNvPicPr>
          <p:nvPr/>
        </p:nvPicPr>
        <p:blipFill>
          <a:blip r:embed="rId2"/>
          <a:stretch>
            <a:fillRect/>
          </a:stretch>
        </p:blipFill>
        <p:spPr>
          <a:xfrm>
            <a:off x="419100" y="261937"/>
            <a:ext cx="11353800" cy="6334125"/>
          </a:xfrm>
          <a:prstGeom prst="rect">
            <a:avLst/>
          </a:prstGeom>
        </p:spPr>
      </p:pic>
    </p:spTree>
    <p:extLst>
      <p:ext uri="{BB962C8B-B14F-4D97-AF65-F5344CB8AC3E}">
        <p14:creationId xmlns:p14="http://schemas.microsoft.com/office/powerpoint/2010/main" val="123734578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603A399-80B1-6407-EE53-C8E52E6DDE05}"/>
              </a:ext>
            </a:extLst>
          </p:cNvPr>
          <p:cNvPicPr>
            <a:picLocks noChangeAspect="1"/>
          </p:cNvPicPr>
          <p:nvPr/>
        </p:nvPicPr>
        <p:blipFill>
          <a:blip r:embed="rId2"/>
          <a:stretch>
            <a:fillRect/>
          </a:stretch>
        </p:blipFill>
        <p:spPr>
          <a:xfrm>
            <a:off x="395287" y="247650"/>
            <a:ext cx="11401425" cy="6362700"/>
          </a:xfrm>
          <a:prstGeom prst="rect">
            <a:avLst/>
          </a:prstGeom>
        </p:spPr>
      </p:pic>
    </p:spTree>
    <p:extLst>
      <p:ext uri="{BB962C8B-B14F-4D97-AF65-F5344CB8AC3E}">
        <p14:creationId xmlns:p14="http://schemas.microsoft.com/office/powerpoint/2010/main" val="3156919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92F19F0-9350-2AC5-DC09-5EAA0C4B4C81}"/>
              </a:ext>
            </a:extLst>
          </p:cNvPr>
          <p:cNvSpPr txBox="1"/>
          <p:nvPr/>
        </p:nvSpPr>
        <p:spPr>
          <a:xfrm>
            <a:off x="305512" y="68914"/>
            <a:ext cx="7212888" cy="1754326"/>
          </a:xfrm>
          <a:prstGeom prst="rect">
            <a:avLst/>
          </a:prstGeom>
          <a:noFill/>
        </p:spPr>
        <p:txBody>
          <a:bodyPr wrap="square">
            <a:spAutoFit/>
          </a:bodyPr>
          <a:lstStyle/>
          <a:p>
            <a:r>
              <a:rPr lang="es-DO" sz="1800" dirty="0">
                <a:solidFill>
                  <a:srgbClr val="008000"/>
                </a:solidFill>
                <a:latin typeface="Consolas" panose="020B0609020204030204" pitchFamily="49" charset="0"/>
              </a:rPr>
              <a:t>--Ejecutamos el store:</a:t>
            </a:r>
            <a:endParaRPr lang="es-DO" sz="1800" dirty="0">
              <a:solidFill>
                <a:srgbClr val="000000"/>
              </a:solidFill>
              <a:latin typeface="Consolas" panose="020B0609020204030204" pitchFamily="49" charset="0"/>
            </a:endParaRPr>
          </a:p>
          <a:p>
            <a:r>
              <a:rPr lang="es-DO" sz="1800" dirty="0">
                <a:solidFill>
                  <a:srgbClr val="0000FF"/>
                </a:solidFill>
                <a:latin typeface="Consolas" panose="020B0609020204030204" pitchFamily="49" charset="0"/>
              </a:rPr>
              <a:t>DECLARE</a:t>
            </a:r>
            <a:r>
              <a:rPr lang="es-DO" sz="1800" dirty="0">
                <a:solidFill>
                  <a:srgbClr val="000000"/>
                </a:solidFill>
                <a:latin typeface="Consolas" panose="020B0609020204030204" pitchFamily="49" charset="0"/>
              </a:rPr>
              <a:t> @return_value </a:t>
            </a:r>
            <a:r>
              <a:rPr lang="es-DO" sz="1800" dirty="0">
                <a:solidFill>
                  <a:srgbClr val="0000FF"/>
                </a:solidFill>
                <a:latin typeface="Consolas" panose="020B0609020204030204" pitchFamily="49" charset="0"/>
              </a:rPr>
              <a:t>int</a:t>
            </a:r>
            <a:endParaRPr lang="es-DO" sz="1800" dirty="0">
              <a:solidFill>
                <a:srgbClr val="000000"/>
              </a:solidFill>
              <a:latin typeface="Consolas" panose="020B0609020204030204" pitchFamily="49" charset="0"/>
            </a:endParaRPr>
          </a:p>
          <a:p>
            <a:r>
              <a:rPr lang="pt-BR" sz="1800" dirty="0">
                <a:solidFill>
                  <a:srgbClr val="0000FF"/>
                </a:solidFill>
                <a:latin typeface="Consolas" panose="020B0609020204030204" pitchFamily="49" charset="0"/>
              </a:rPr>
              <a:t>EXEC</a:t>
            </a:r>
            <a:r>
              <a:rPr lang="pt-BR" sz="1800" dirty="0">
                <a:solidFill>
                  <a:srgbClr val="000000"/>
                </a:solidFill>
                <a:latin typeface="Consolas" panose="020B0609020204030204" pitchFamily="49" charset="0"/>
              </a:rPr>
              <a:t> @return_value </a:t>
            </a:r>
            <a:r>
              <a:rPr lang="pt-BR" sz="1800" dirty="0">
                <a:solidFill>
                  <a:srgbClr val="808080"/>
                </a:solidFill>
                <a:latin typeface="Consolas" panose="020B0609020204030204" pitchFamily="49" charset="0"/>
              </a:rPr>
              <a:t>=</a:t>
            </a:r>
            <a:r>
              <a:rPr lang="pt-BR" sz="1800" dirty="0">
                <a:solidFill>
                  <a:srgbClr val="000000"/>
                </a:solidFill>
                <a:latin typeface="Consolas" panose="020B0609020204030204" pitchFamily="49" charset="0"/>
              </a:rPr>
              <a:t> [dbo]</a:t>
            </a:r>
            <a:r>
              <a:rPr lang="pt-BR" sz="1800" dirty="0">
                <a:solidFill>
                  <a:srgbClr val="808080"/>
                </a:solidFill>
                <a:latin typeface="Consolas" panose="020B0609020204030204" pitchFamily="49" charset="0"/>
              </a:rPr>
              <a:t>.</a:t>
            </a:r>
            <a:r>
              <a:rPr lang="pt-BR" sz="1800" dirty="0">
                <a:solidFill>
                  <a:srgbClr val="000000"/>
                </a:solidFill>
                <a:latin typeface="Consolas" panose="020B0609020204030204" pitchFamily="49" charset="0"/>
              </a:rPr>
              <a:t>PA_ReporteCrystal</a:t>
            </a:r>
          </a:p>
          <a:p>
            <a:r>
              <a:rPr lang="es-DO" sz="1800" dirty="0">
                <a:solidFill>
                  <a:srgbClr val="000000"/>
                </a:solidFill>
                <a:latin typeface="Consolas" panose="020B0609020204030204" pitchFamily="49" charset="0"/>
              </a:rPr>
              <a:t>@fecha_Inicial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FF0000"/>
                </a:solidFill>
                <a:latin typeface="Consolas" panose="020B0609020204030204" pitchFamily="49" charset="0"/>
              </a:rPr>
              <a:t>'2020-01-01'</a:t>
            </a:r>
            <a:r>
              <a:rPr lang="es-DO" sz="1800" dirty="0">
                <a:solidFill>
                  <a:srgbClr val="808080"/>
                </a:solidFill>
                <a:latin typeface="Consolas" panose="020B0609020204030204" pitchFamily="49" charset="0"/>
              </a:rPr>
              <a:t>,</a:t>
            </a:r>
            <a:endParaRPr lang="es-DO" sz="1800" dirty="0">
              <a:solidFill>
                <a:srgbClr val="000000"/>
              </a:solidFill>
              <a:latin typeface="Consolas" panose="020B0609020204030204" pitchFamily="49" charset="0"/>
            </a:endParaRPr>
          </a:p>
          <a:p>
            <a:r>
              <a:rPr lang="es-DO" sz="1800" dirty="0">
                <a:solidFill>
                  <a:srgbClr val="000000"/>
                </a:solidFill>
                <a:latin typeface="Consolas" panose="020B0609020204030204" pitchFamily="49" charset="0"/>
              </a:rPr>
              <a:t>@fecha_Final </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FF0000"/>
                </a:solidFill>
                <a:latin typeface="Consolas" panose="020B0609020204030204" pitchFamily="49" charset="0"/>
              </a:rPr>
              <a:t>'2023-12-31'</a:t>
            </a:r>
            <a:endParaRPr lang="es-DO" sz="1800" dirty="0">
              <a:solidFill>
                <a:srgbClr val="000000"/>
              </a:solidFill>
              <a:latin typeface="Consolas" panose="020B0609020204030204" pitchFamily="49" charset="0"/>
            </a:endParaRPr>
          </a:p>
          <a:p>
            <a:endParaRPr lang="es-DO" sz="1800" dirty="0">
              <a:solidFill>
                <a:srgbClr val="000000"/>
              </a:solidFill>
              <a:latin typeface="Consolas" panose="020B0609020204030204" pitchFamily="49" charset="0"/>
            </a:endParaRPr>
          </a:p>
        </p:txBody>
      </p:sp>
      <p:pic>
        <p:nvPicPr>
          <p:cNvPr id="4" name="Imagen 3">
            <a:extLst>
              <a:ext uri="{FF2B5EF4-FFF2-40B4-BE49-F238E27FC236}">
                <a16:creationId xmlns:a16="http://schemas.microsoft.com/office/drawing/2014/main" id="{E1FCDF82-93D7-7780-5E7C-51515D4DCAFF}"/>
              </a:ext>
            </a:extLst>
          </p:cNvPr>
          <p:cNvPicPr>
            <a:picLocks noChangeAspect="1"/>
          </p:cNvPicPr>
          <p:nvPr/>
        </p:nvPicPr>
        <p:blipFill>
          <a:blip r:embed="rId2"/>
          <a:stretch>
            <a:fillRect/>
          </a:stretch>
        </p:blipFill>
        <p:spPr>
          <a:xfrm>
            <a:off x="4504592" y="1557703"/>
            <a:ext cx="6400800" cy="4991100"/>
          </a:xfrm>
          <a:prstGeom prst="rect">
            <a:avLst/>
          </a:prstGeom>
        </p:spPr>
      </p:pic>
    </p:spTree>
    <p:extLst>
      <p:ext uri="{BB962C8B-B14F-4D97-AF65-F5344CB8AC3E}">
        <p14:creationId xmlns:p14="http://schemas.microsoft.com/office/powerpoint/2010/main" val="237937803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D3748665-C252-E6CF-A20B-603B16C23043}"/>
              </a:ext>
            </a:extLst>
          </p:cNvPr>
          <p:cNvSpPr txBox="1"/>
          <p:nvPr/>
        </p:nvSpPr>
        <p:spPr>
          <a:xfrm>
            <a:off x="302235" y="485290"/>
            <a:ext cx="11514627" cy="923330"/>
          </a:xfrm>
          <a:prstGeom prst="rect">
            <a:avLst/>
          </a:prstGeom>
          <a:noFill/>
        </p:spPr>
        <p:txBody>
          <a:bodyPr wrap="square">
            <a:spAutoFit/>
          </a:bodyPr>
          <a:lstStyle/>
          <a:p>
            <a:pPr algn="just"/>
            <a:r>
              <a:rPr lang="en-US" b="0" i="0" dirty="0">
                <a:effectLst/>
                <a:latin typeface="Söhne"/>
              </a:rPr>
              <a:t>Al TextBox le asignamos el nombre 'txtBuscar', al botón de buscar le asignamos 'btnBuscar' y al botón de limpiar le asignamos 'btnLimpiar'. Al DataGridView lo dejamos con el nombre 'dataGridView1'. Al primer label le asignamos 'lblTotalAmount', al segundo 'lblTotalInvoices' y al tercero 'lblTotalQuantity'.</a:t>
            </a:r>
            <a:endParaRPr lang="en-US" dirty="0"/>
          </a:p>
        </p:txBody>
      </p:sp>
      <p:pic>
        <p:nvPicPr>
          <p:cNvPr id="5" name="Imagen 4">
            <a:extLst>
              <a:ext uri="{FF2B5EF4-FFF2-40B4-BE49-F238E27FC236}">
                <a16:creationId xmlns:a16="http://schemas.microsoft.com/office/drawing/2014/main" id="{B1D3AF43-D3BA-A555-ABA2-7FD6DE094073}"/>
              </a:ext>
            </a:extLst>
          </p:cNvPr>
          <p:cNvPicPr>
            <a:picLocks noChangeAspect="1"/>
          </p:cNvPicPr>
          <p:nvPr/>
        </p:nvPicPr>
        <p:blipFill>
          <a:blip r:embed="rId2"/>
          <a:stretch>
            <a:fillRect/>
          </a:stretch>
        </p:blipFill>
        <p:spPr>
          <a:xfrm>
            <a:off x="302235" y="1820007"/>
            <a:ext cx="11306175" cy="4343400"/>
          </a:xfrm>
          <a:prstGeom prst="rect">
            <a:avLst/>
          </a:prstGeom>
        </p:spPr>
      </p:pic>
    </p:spTree>
    <p:extLst>
      <p:ext uri="{BB962C8B-B14F-4D97-AF65-F5344CB8AC3E}">
        <p14:creationId xmlns:p14="http://schemas.microsoft.com/office/powerpoint/2010/main" val="279476317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1C0E9B88-3196-A8F7-3AD1-E5053526E977}"/>
              </a:ext>
            </a:extLst>
          </p:cNvPr>
          <p:cNvSpPr txBox="1"/>
          <p:nvPr/>
        </p:nvSpPr>
        <p:spPr>
          <a:xfrm>
            <a:off x="440979" y="858187"/>
            <a:ext cx="11310041" cy="5632311"/>
          </a:xfrm>
          <a:prstGeom prst="rect">
            <a:avLst/>
          </a:prstGeom>
          <a:noFill/>
        </p:spPr>
        <p:txBody>
          <a:bodyPr wrap="square">
            <a:spAutoFit/>
          </a:bodyPr>
          <a:lstStyle/>
          <a:p>
            <a:r>
              <a:rPr lang="en-US" sz="1200" dirty="0">
                <a:solidFill>
                  <a:srgbClr val="0000FF"/>
                </a:solidFill>
                <a:latin typeface="Consolas" panose="020B0609020204030204" pitchFamily="49" charset="0"/>
              </a:rPr>
              <a:t>CREATE</a:t>
            </a:r>
            <a:r>
              <a:rPr lang="en-US" sz="1200" dirty="0">
                <a:solidFill>
                  <a:srgbClr val="000000"/>
                </a:solidFill>
                <a:latin typeface="Consolas" panose="020B0609020204030204" pitchFamily="49" charset="0"/>
              </a:rPr>
              <a:t> </a:t>
            </a:r>
            <a:r>
              <a:rPr lang="en-US" sz="1200" dirty="0">
                <a:solidFill>
                  <a:srgbClr val="808080"/>
                </a:solidFill>
                <a:latin typeface="Consolas" panose="020B0609020204030204" pitchFamily="49" charset="0"/>
              </a:rPr>
              <a:t>OR</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ALTER</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VIEW</a:t>
            </a:r>
            <a:r>
              <a:rPr lang="en-US" sz="1200" dirty="0">
                <a:solidFill>
                  <a:srgbClr val="000000"/>
                </a:solidFill>
                <a:latin typeface="Consolas" panose="020B0609020204030204" pitchFamily="49" charset="0"/>
              </a:rPr>
              <a:t> VW_Ventas_PorFecha_v_2023_2</a:t>
            </a:r>
          </a:p>
          <a:p>
            <a:r>
              <a:rPr lang="en-US" sz="1200" dirty="0">
                <a:solidFill>
                  <a:srgbClr val="0000FF"/>
                </a:solidFill>
                <a:latin typeface="Consolas" panose="020B0609020204030204" pitchFamily="49" charset="0"/>
              </a:rPr>
              <a:t>AS</a:t>
            </a:r>
            <a:endParaRPr lang="en-US" sz="1200" dirty="0">
              <a:solidFill>
                <a:srgbClr val="000000"/>
              </a:solidFill>
              <a:latin typeface="Consolas" panose="020B0609020204030204" pitchFamily="49" charset="0"/>
            </a:endParaRPr>
          </a:p>
          <a:p>
            <a:r>
              <a:rPr lang="en-US" sz="1200" dirty="0">
                <a:solidFill>
                  <a:srgbClr val="0000FF"/>
                </a:solidFill>
                <a:latin typeface="Consolas" panose="020B0609020204030204" pitchFamily="49" charset="0"/>
              </a:rPr>
              <a:t>SELECT</a:t>
            </a:r>
            <a:r>
              <a:rPr lang="en-US" sz="1200" dirty="0">
                <a:solidFill>
                  <a:srgbClr val="000000"/>
                </a:solidFill>
                <a:latin typeface="Consolas" panose="020B0609020204030204" pitchFamily="49" charset="0"/>
              </a:rPr>
              <a:t> V</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ID </a:t>
            </a:r>
            <a:r>
              <a:rPr lang="en-US" sz="1200" dirty="0">
                <a:solidFill>
                  <a:srgbClr val="0000FF"/>
                </a:solidFill>
                <a:latin typeface="Consolas" panose="020B0609020204030204" pitchFamily="49" charset="0"/>
              </a:rPr>
              <a:t>AS</a:t>
            </a:r>
            <a:r>
              <a:rPr lang="en-US" sz="1200" dirty="0">
                <a:solidFill>
                  <a:srgbClr val="000000"/>
                </a:solidFill>
                <a:latin typeface="Consolas" panose="020B0609020204030204" pitchFamily="49" charset="0"/>
              </a:rPr>
              <a:t> ID_Venta</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V</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Fecha_Venta</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p</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NOMBRE_PAIS </a:t>
            </a:r>
            <a:r>
              <a:rPr lang="en-US" sz="1200" dirty="0">
                <a:solidFill>
                  <a:srgbClr val="0000FF"/>
                </a:solidFill>
                <a:latin typeface="Consolas" panose="020B0609020204030204" pitchFamily="49" charset="0"/>
              </a:rPr>
              <a:t>as</a:t>
            </a:r>
            <a:r>
              <a:rPr lang="en-US" sz="1200" dirty="0">
                <a:solidFill>
                  <a:srgbClr val="000000"/>
                </a:solidFill>
                <a:latin typeface="Consolas" panose="020B0609020204030204" pitchFamily="49" charset="0"/>
              </a:rPr>
              <a:t> Pais</a:t>
            </a:r>
            <a:r>
              <a:rPr lang="en-US" sz="1200" dirty="0">
                <a:solidFill>
                  <a:srgbClr val="808080"/>
                </a:solidFill>
                <a:latin typeface="Consolas" panose="020B0609020204030204" pitchFamily="49" charset="0"/>
              </a:rPr>
              <a:t>,</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C</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Nombre </a:t>
            </a:r>
            <a:r>
              <a:rPr lang="en-US" sz="1200" dirty="0">
                <a:solidFill>
                  <a:srgbClr val="0000FF"/>
                </a:solidFill>
                <a:latin typeface="Consolas" panose="020B0609020204030204" pitchFamily="49" charset="0"/>
              </a:rPr>
              <a:t>AS</a:t>
            </a:r>
            <a:r>
              <a:rPr lang="en-US" sz="1200" dirty="0">
                <a:solidFill>
                  <a:srgbClr val="000000"/>
                </a:solidFill>
                <a:latin typeface="Consolas" panose="020B0609020204030204" pitchFamily="49" charset="0"/>
              </a:rPr>
              <a:t> Cliente</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C</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Direccion </a:t>
            </a:r>
            <a:r>
              <a:rPr lang="en-US" sz="1200" dirty="0">
                <a:solidFill>
                  <a:srgbClr val="0000FF"/>
                </a:solidFill>
                <a:latin typeface="Consolas" panose="020B0609020204030204" pitchFamily="49" charset="0"/>
              </a:rPr>
              <a:t>AS</a:t>
            </a:r>
            <a:r>
              <a:rPr lang="en-US" sz="1200" dirty="0">
                <a:solidFill>
                  <a:srgbClr val="000000"/>
                </a:solidFill>
                <a:latin typeface="Consolas" panose="020B0609020204030204" pitchFamily="49" charset="0"/>
              </a:rPr>
              <a:t> Direccion_Cliente</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C</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Telefono </a:t>
            </a:r>
            <a:r>
              <a:rPr lang="en-US" sz="1200" dirty="0">
                <a:solidFill>
                  <a:srgbClr val="0000FF"/>
                </a:solidFill>
                <a:latin typeface="Consolas" panose="020B0609020204030204" pitchFamily="49" charset="0"/>
              </a:rPr>
              <a:t>AS</a:t>
            </a:r>
            <a:r>
              <a:rPr lang="en-US" sz="1200" dirty="0">
                <a:solidFill>
                  <a:srgbClr val="000000"/>
                </a:solidFill>
                <a:latin typeface="Consolas" panose="020B0609020204030204" pitchFamily="49" charset="0"/>
              </a:rPr>
              <a:t> Telefono_Cliente</a:t>
            </a:r>
            <a:r>
              <a:rPr lang="en-US" sz="1200" dirty="0">
                <a:solidFill>
                  <a:srgbClr val="808080"/>
                </a:solidFill>
                <a:latin typeface="Consolas" panose="020B0609020204030204" pitchFamily="49" charset="0"/>
              </a:rPr>
              <a:t>,</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E</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Nombre </a:t>
            </a:r>
            <a:r>
              <a:rPr lang="en-US" sz="1200" dirty="0">
                <a:solidFill>
                  <a:srgbClr val="0000FF"/>
                </a:solidFill>
                <a:latin typeface="Consolas" panose="020B0609020204030204" pitchFamily="49" charset="0"/>
              </a:rPr>
              <a:t>AS</a:t>
            </a:r>
            <a:r>
              <a:rPr lang="en-US" sz="1200" dirty="0">
                <a:solidFill>
                  <a:srgbClr val="000000"/>
                </a:solidFill>
                <a:latin typeface="Consolas" panose="020B0609020204030204" pitchFamily="49" charset="0"/>
              </a:rPr>
              <a:t> Vendedor</a:t>
            </a:r>
            <a:r>
              <a:rPr lang="en-US" sz="1200" dirty="0">
                <a:solidFill>
                  <a:srgbClr val="808080"/>
                </a:solidFill>
                <a:latin typeface="Consolas" panose="020B0609020204030204" pitchFamily="49" charset="0"/>
              </a:rPr>
              <a:t>,</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CT</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Nombre </a:t>
            </a:r>
            <a:r>
              <a:rPr lang="en-US" sz="1200" dirty="0">
                <a:solidFill>
                  <a:srgbClr val="0000FF"/>
                </a:solidFill>
                <a:latin typeface="Consolas" panose="020B0609020204030204" pitchFamily="49" charset="0"/>
              </a:rPr>
              <a:t>AS</a:t>
            </a:r>
            <a:r>
              <a:rPr lang="en-US" sz="1200" dirty="0">
                <a:solidFill>
                  <a:srgbClr val="000000"/>
                </a:solidFill>
                <a:latin typeface="Consolas" panose="020B0609020204030204" pitchFamily="49" charset="0"/>
              </a:rPr>
              <a:t> Categoria</a:t>
            </a:r>
            <a:r>
              <a:rPr lang="en-US" sz="1200" dirty="0">
                <a:solidFill>
                  <a:srgbClr val="808080"/>
                </a:solidFill>
                <a:latin typeface="Consolas" panose="020B0609020204030204" pitchFamily="49" charset="0"/>
              </a:rPr>
              <a:t>,</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VH</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Modelo</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VH</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Precio_compra</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VH</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Precio_ventas</a:t>
            </a:r>
            <a:r>
              <a:rPr lang="en-US" sz="1200" dirty="0">
                <a:solidFill>
                  <a:srgbClr val="808080"/>
                </a:solidFill>
                <a:latin typeface="Consolas" panose="020B0609020204030204" pitchFamily="49" charset="0"/>
              </a:rPr>
              <a:t>,</a:t>
            </a:r>
            <a:endParaRPr lang="en-US"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VH</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Stock </a:t>
            </a:r>
            <a:r>
              <a:rPr lang="en-GB" sz="1200" dirty="0">
                <a:solidFill>
                  <a:srgbClr val="0000FF"/>
                </a:solidFill>
                <a:latin typeface="Consolas" panose="020B0609020204030204" pitchFamily="49" charset="0"/>
              </a:rPr>
              <a:t>AS</a:t>
            </a:r>
            <a:r>
              <a:rPr lang="en-GB" sz="1200" dirty="0">
                <a:solidFill>
                  <a:srgbClr val="000000"/>
                </a:solidFill>
                <a:latin typeface="Consolas" panose="020B0609020204030204" pitchFamily="49" charset="0"/>
              </a:rPr>
              <a:t> Stock_Inicial</a:t>
            </a:r>
            <a:r>
              <a:rPr lang="en-GB" sz="1200" dirty="0">
                <a:solidFill>
                  <a:srgbClr val="808080"/>
                </a:solidFill>
                <a:latin typeface="Consolas" panose="020B0609020204030204" pitchFamily="49" charset="0"/>
              </a:rPr>
              <a:t>,</a:t>
            </a:r>
            <a:endParaRPr lang="en-GB"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V</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Cantidad</a:t>
            </a:r>
            <a:r>
              <a:rPr lang="en-US" sz="1200" dirty="0">
                <a:solidFill>
                  <a:srgbClr val="808080"/>
                </a:solidFill>
                <a:latin typeface="Consolas" panose="020B0609020204030204" pitchFamily="49" charset="0"/>
              </a:rPr>
              <a:t>,</a:t>
            </a:r>
            <a:endParaRPr lang="en-US" sz="1200" dirty="0">
              <a:solidFill>
                <a:srgbClr val="000000"/>
              </a:solidFill>
              <a:latin typeface="Consolas" panose="020B0609020204030204" pitchFamily="49" charset="0"/>
            </a:endParaRPr>
          </a:p>
          <a:p>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VH</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Stock </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FF00FF"/>
                </a:solidFill>
                <a:latin typeface="Consolas" panose="020B0609020204030204" pitchFamily="49" charset="0"/>
              </a:rPr>
              <a:t>SUM</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V</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Cantidad</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AS</a:t>
            </a:r>
            <a:r>
              <a:rPr lang="en-GB" sz="1200" dirty="0">
                <a:solidFill>
                  <a:srgbClr val="000000"/>
                </a:solidFill>
                <a:latin typeface="Consolas" panose="020B0609020204030204" pitchFamily="49" charset="0"/>
              </a:rPr>
              <a:t> Stock_Actual</a:t>
            </a:r>
            <a:r>
              <a:rPr lang="en-GB" sz="1200" dirty="0">
                <a:solidFill>
                  <a:srgbClr val="808080"/>
                </a:solidFill>
                <a:latin typeface="Consolas" panose="020B0609020204030204" pitchFamily="49" charset="0"/>
              </a:rPr>
              <a:t>,</a:t>
            </a:r>
            <a:endParaRPr lang="en-GB"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V</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Total</a:t>
            </a:r>
            <a:r>
              <a:rPr lang="en-US" sz="1200" dirty="0">
                <a:solidFill>
                  <a:srgbClr val="808080"/>
                </a:solidFill>
                <a:latin typeface="Consolas" panose="020B0609020204030204" pitchFamily="49" charset="0"/>
              </a:rPr>
              <a:t>,</a:t>
            </a:r>
            <a:endParaRPr lang="en-US" sz="1200" dirty="0">
              <a:solidFill>
                <a:srgbClr val="000000"/>
              </a:solidFill>
              <a:latin typeface="Consolas" panose="020B0609020204030204" pitchFamily="49" charset="0"/>
            </a:endParaRPr>
          </a:p>
          <a:p>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V</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Cantidad </a:t>
            </a:r>
            <a:r>
              <a:rPr lang="en-US" sz="1200" dirty="0">
                <a:solidFill>
                  <a:srgbClr val="808080"/>
                </a:solidFill>
                <a:latin typeface="Consolas" panose="020B0609020204030204" pitchFamily="49" charset="0"/>
              </a:rPr>
              <a:t>*</a:t>
            </a:r>
            <a:r>
              <a:rPr lang="en-US" sz="1200" dirty="0">
                <a:solidFill>
                  <a:srgbClr val="0000FF"/>
                </a:solidFill>
                <a:latin typeface="Consolas" panose="020B0609020204030204" pitchFamily="49" charset="0"/>
              </a:rPr>
              <a:t> </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VH</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Precio_ventas </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VH</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Precio_compra</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AS</a:t>
            </a:r>
            <a:r>
              <a:rPr lang="en-US" sz="1200" dirty="0">
                <a:solidFill>
                  <a:srgbClr val="000000"/>
                </a:solidFill>
                <a:latin typeface="Consolas" panose="020B0609020204030204" pitchFamily="49" charset="0"/>
              </a:rPr>
              <a:t> Margen_bruto</a:t>
            </a:r>
            <a:r>
              <a:rPr lang="en-US" sz="1200" dirty="0">
                <a:solidFill>
                  <a:srgbClr val="808080"/>
                </a:solidFill>
                <a:latin typeface="Consolas" panose="020B0609020204030204" pitchFamily="49" charset="0"/>
              </a:rPr>
              <a:t>,</a:t>
            </a:r>
            <a:endParaRPr lang="en-US" sz="1200" dirty="0">
              <a:solidFill>
                <a:srgbClr val="000000"/>
              </a:solidFill>
              <a:latin typeface="Consolas" panose="020B0609020204030204" pitchFamily="49" charset="0"/>
            </a:endParaRPr>
          </a:p>
          <a:p>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V</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Cantidad </a:t>
            </a:r>
            <a:r>
              <a:rPr lang="en-US" sz="1200" dirty="0">
                <a:solidFill>
                  <a:srgbClr val="808080"/>
                </a:solidFill>
                <a:latin typeface="Consolas" panose="020B0609020204030204" pitchFamily="49" charset="0"/>
              </a:rPr>
              <a:t>*</a:t>
            </a:r>
            <a:r>
              <a:rPr lang="en-US" sz="1200" dirty="0">
                <a:solidFill>
                  <a:srgbClr val="0000FF"/>
                </a:solidFill>
                <a:latin typeface="Consolas" panose="020B0609020204030204" pitchFamily="49" charset="0"/>
              </a:rPr>
              <a:t> </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VH</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Precio_ventas </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VH</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Precio_compra</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808080"/>
                </a:solidFill>
                <a:latin typeface="Consolas" panose="020B0609020204030204" pitchFamily="49" charset="0"/>
              </a:rPr>
              <a:t>/</a:t>
            </a:r>
            <a:r>
              <a:rPr lang="en-US" sz="1200" dirty="0">
                <a:solidFill>
                  <a:srgbClr val="0000FF"/>
                </a:solidFill>
                <a:latin typeface="Consolas" panose="020B0609020204030204" pitchFamily="49" charset="0"/>
              </a:rPr>
              <a:t> </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V</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Cantidad </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VH</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Precio_ventas</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100 </a:t>
            </a:r>
            <a:r>
              <a:rPr lang="en-US" sz="1200" dirty="0">
                <a:solidFill>
                  <a:srgbClr val="0000FF"/>
                </a:solidFill>
                <a:latin typeface="Consolas" panose="020B0609020204030204" pitchFamily="49" charset="0"/>
              </a:rPr>
              <a:t>AS</a:t>
            </a:r>
            <a:r>
              <a:rPr lang="en-US" sz="1200" dirty="0">
                <a:solidFill>
                  <a:srgbClr val="000000"/>
                </a:solidFill>
                <a:latin typeface="Consolas" panose="020B0609020204030204" pitchFamily="49" charset="0"/>
              </a:rPr>
              <a:t> "%_Margen"</a:t>
            </a:r>
          </a:p>
          <a:p>
            <a:r>
              <a:rPr lang="en-US" sz="1200" dirty="0">
                <a:solidFill>
                  <a:srgbClr val="0000FF"/>
                </a:solidFill>
                <a:latin typeface="Consolas" panose="020B0609020204030204" pitchFamily="49" charset="0"/>
              </a:rPr>
              <a:t>FROM</a:t>
            </a:r>
            <a:r>
              <a:rPr lang="en-US" sz="1200" dirty="0">
                <a:solidFill>
                  <a:srgbClr val="000000"/>
                </a:solidFill>
                <a:latin typeface="Consolas" panose="020B0609020204030204" pitchFamily="49" charset="0"/>
              </a:rPr>
              <a:t> Ventas V</a:t>
            </a:r>
          </a:p>
          <a:p>
            <a:r>
              <a:rPr lang="en-US" sz="1200" dirty="0">
                <a:solidFill>
                  <a:srgbClr val="808080"/>
                </a:solidFill>
                <a:latin typeface="Consolas" panose="020B0609020204030204" pitchFamily="49" charset="0"/>
              </a:rPr>
              <a:t>INNER</a:t>
            </a:r>
            <a:r>
              <a:rPr lang="en-US" sz="1200" dirty="0">
                <a:solidFill>
                  <a:srgbClr val="000000"/>
                </a:solidFill>
                <a:latin typeface="Consolas" panose="020B0609020204030204" pitchFamily="49" charset="0"/>
              </a:rPr>
              <a:t> </a:t>
            </a:r>
            <a:r>
              <a:rPr lang="en-US" sz="1200" dirty="0">
                <a:solidFill>
                  <a:srgbClr val="808080"/>
                </a:solidFill>
                <a:latin typeface="Consolas" panose="020B0609020204030204" pitchFamily="49" charset="0"/>
              </a:rPr>
              <a:t>JOIN</a:t>
            </a:r>
            <a:r>
              <a:rPr lang="en-US" sz="1200" dirty="0">
                <a:solidFill>
                  <a:srgbClr val="000000"/>
                </a:solidFill>
                <a:latin typeface="Consolas" panose="020B0609020204030204" pitchFamily="49" charset="0"/>
              </a:rPr>
              <a:t> Vehiculos VH </a:t>
            </a:r>
            <a:r>
              <a:rPr lang="en-US" sz="1200" dirty="0">
                <a:solidFill>
                  <a:srgbClr val="0000FF"/>
                </a:solidFill>
                <a:latin typeface="Consolas" panose="020B0609020204030204" pitchFamily="49" charset="0"/>
              </a:rPr>
              <a:t>ON</a:t>
            </a:r>
            <a:r>
              <a:rPr lang="en-US" sz="1200" dirty="0">
                <a:solidFill>
                  <a:srgbClr val="000000"/>
                </a:solidFill>
                <a:latin typeface="Consolas" panose="020B0609020204030204" pitchFamily="49" charset="0"/>
              </a:rPr>
              <a:t> V</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ID_Vehiculo </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VH</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ID</a:t>
            </a:r>
          </a:p>
          <a:p>
            <a:r>
              <a:rPr lang="en-US" sz="1200" dirty="0">
                <a:solidFill>
                  <a:srgbClr val="808080"/>
                </a:solidFill>
                <a:latin typeface="Consolas" panose="020B0609020204030204" pitchFamily="49" charset="0"/>
              </a:rPr>
              <a:t>INNER</a:t>
            </a:r>
            <a:r>
              <a:rPr lang="en-US" sz="1200" dirty="0">
                <a:solidFill>
                  <a:srgbClr val="000000"/>
                </a:solidFill>
                <a:latin typeface="Consolas" panose="020B0609020204030204" pitchFamily="49" charset="0"/>
              </a:rPr>
              <a:t> </a:t>
            </a:r>
            <a:r>
              <a:rPr lang="en-US" sz="1200" dirty="0">
                <a:solidFill>
                  <a:srgbClr val="808080"/>
                </a:solidFill>
                <a:latin typeface="Consolas" panose="020B0609020204030204" pitchFamily="49" charset="0"/>
              </a:rPr>
              <a:t>JOIN</a:t>
            </a:r>
            <a:r>
              <a:rPr lang="en-US" sz="1200" dirty="0">
                <a:solidFill>
                  <a:srgbClr val="000000"/>
                </a:solidFill>
                <a:latin typeface="Consolas" panose="020B0609020204030204" pitchFamily="49" charset="0"/>
              </a:rPr>
              <a:t> Vehiculo_Categoria VH_Cat </a:t>
            </a:r>
            <a:r>
              <a:rPr lang="en-US" sz="1200" dirty="0">
                <a:solidFill>
                  <a:srgbClr val="0000FF"/>
                </a:solidFill>
                <a:latin typeface="Consolas" panose="020B0609020204030204" pitchFamily="49" charset="0"/>
              </a:rPr>
              <a:t>ON</a:t>
            </a:r>
            <a:r>
              <a:rPr lang="en-US" sz="1200" dirty="0">
                <a:solidFill>
                  <a:srgbClr val="000000"/>
                </a:solidFill>
                <a:latin typeface="Consolas" panose="020B0609020204030204" pitchFamily="49" charset="0"/>
              </a:rPr>
              <a:t> VH</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ID </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VH_Cat</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ID_Vehiculo</a:t>
            </a:r>
          </a:p>
          <a:p>
            <a:r>
              <a:rPr lang="en-GB" sz="1200" dirty="0">
                <a:solidFill>
                  <a:srgbClr val="808080"/>
                </a:solidFill>
                <a:latin typeface="Consolas" panose="020B0609020204030204" pitchFamily="49" charset="0"/>
              </a:rPr>
              <a:t>INNER</a:t>
            </a:r>
            <a:r>
              <a:rPr lang="en-GB" sz="1200" dirty="0">
                <a:solidFill>
                  <a:srgbClr val="000000"/>
                </a:solidFill>
                <a:latin typeface="Consolas" panose="020B0609020204030204" pitchFamily="49" charset="0"/>
              </a:rPr>
              <a:t> </a:t>
            </a:r>
            <a:r>
              <a:rPr lang="en-GB" sz="1200" dirty="0">
                <a:solidFill>
                  <a:srgbClr val="808080"/>
                </a:solidFill>
                <a:latin typeface="Consolas" panose="020B0609020204030204" pitchFamily="49" charset="0"/>
              </a:rPr>
              <a:t>JOIN</a:t>
            </a:r>
            <a:r>
              <a:rPr lang="en-GB" sz="1200" dirty="0">
                <a:solidFill>
                  <a:srgbClr val="000000"/>
                </a:solidFill>
                <a:latin typeface="Consolas" panose="020B0609020204030204" pitchFamily="49" charset="0"/>
              </a:rPr>
              <a:t> categoria CT </a:t>
            </a:r>
            <a:r>
              <a:rPr lang="en-GB" sz="1200" dirty="0">
                <a:solidFill>
                  <a:srgbClr val="0000FF"/>
                </a:solidFill>
                <a:latin typeface="Consolas" panose="020B0609020204030204" pitchFamily="49" charset="0"/>
              </a:rPr>
              <a:t>ON</a:t>
            </a:r>
            <a:r>
              <a:rPr lang="en-GB" sz="1200" dirty="0">
                <a:solidFill>
                  <a:srgbClr val="000000"/>
                </a:solidFill>
                <a:latin typeface="Consolas" panose="020B0609020204030204" pitchFamily="49" charset="0"/>
              </a:rPr>
              <a:t> VH_Cat</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ID_Categoria </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 CT</a:t>
            </a:r>
            <a:r>
              <a:rPr lang="en-GB" sz="1200" dirty="0">
                <a:solidFill>
                  <a:srgbClr val="808080"/>
                </a:solidFill>
                <a:latin typeface="Consolas" panose="020B0609020204030204" pitchFamily="49" charset="0"/>
              </a:rPr>
              <a:t>.</a:t>
            </a:r>
            <a:r>
              <a:rPr lang="en-GB" sz="1200" dirty="0">
                <a:solidFill>
                  <a:srgbClr val="000000"/>
                </a:solidFill>
                <a:latin typeface="Consolas" panose="020B0609020204030204" pitchFamily="49" charset="0"/>
              </a:rPr>
              <a:t>ID</a:t>
            </a:r>
          </a:p>
          <a:p>
            <a:r>
              <a:rPr lang="fr-FR" sz="1200" dirty="0">
                <a:solidFill>
                  <a:srgbClr val="808080"/>
                </a:solidFill>
                <a:latin typeface="Consolas" panose="020B0609020204030204" pitchFamily="49" charset="0"/>
              </a:rPr>
              <a:t>INNER</a:t>
            </a:r>
            <a:r>
              <a:rPr lang="fr-FR" sz="1200" dirty="0">
                <a:solidFill>
                  <a:srgbClr val="000000"/>
                </a:solidFill>
                <a:latin typeface="Consolas" panose="020B0609020204030204" pitchFamily="49" charset="0"/>
              </a:rPr>
              <a:t> </a:t>
            </a:r>
            <a:r>
              <a:rPr lang="fr-FR" sz="1200" dirty="0">
                <a:solidFill>
                  <a:srgbClr val="808080"/>
                </a:solidFill>
                <a:latin typeface="Consolas" panose="020B0609020204030204" pitchFamily="49" charset="0"/>
              </a:rPr>
              <a:t>JOIN</a:t>
            </a:r>
            <a:r>
              <a:rPr lang="fr-FR" sz="1200" dirty="0">
                <a:solidFill>
                  <a:srgbClr val="000000"/>
                </a:solidFill>
                <a:latin typeface="Consolas" panose="020B0609020204030204" pitchFamily="49" charset="0"/>
              </a:rPr>
              <a:t> Clientes C </a:t>
            </a:r>
            <a:r>
              <a:rPr lang="fr-FR" sz="1200" dirty="0">
                <a:solidFill>
                  <a:srgbClr val="0000FF"/>
                </a:solidFill>
                <a:latin typeface="Consolas" panose="020B0609020204030204" pitchFamily="49" charset="0"/>
              </a:rPr>
              <a:t>ON</a:t>
            </a:r>
            <a:r>
              <a:rPr lang="fr-FR" sz="1200" dirty="0">
                <a:solidFill>
                  <a:srgbClr val="000000"/>
                </a:solidFill>
                <a:latin typeface="Consolas" panose="020B0609020204030204" pitchFamily="49" charset="0"/>
              </a:rPr>
              <a:t> V</a:t>
            </a:r>
            <a:r>
              <a:rPr lang="fr-FR" sz="1200" dirty="0">
                <a:solidFill>
                  <a:srgbClr val="808080"/>
                </a:solidFill>
                <a:latin typeface="Consolas" panose="020B0609020204030204" pitchFamily="49" charset="0"/>
              </a:rPr>
              <a:t>.</a:t>
            </a:r>
            <a:r>
              <a:rPr lang="fr-FR" sz="1200" dirty="0">
                <a:solidFill>
                  <a:srgbClr val="000000"/>
                </a:solidFill>
                <a:latin typeface="Consolas" panose="020B0609020204030204" pitchFamily="49" charset="0"/>
              </a:rPr>
              <a:t>ID_Cliente </a:t>
            </a:r>
            <a:r>
              <a:rPr lang="fr-FR" sz="1200" dirty="0">
                <a:solidFill>
                  <a:srgbClr val="808080"/>
                </a:solidFill>
                <a:latin typeface="Consolas" panose="020B0609020204030204" pitchFamily="49" charset="0"/>
              </a:rPr>
              <a:t>=</a:t>
            </a:r>
            <a:r>
              <a:rPr lang="fr-FR" sz="1200" dirty="0">
                <a:solidFill>
                  <a:srgbClr val="000000"/>
                </a:solidFill>
                <a:latin typeface="Consolas" panose="020B0609020204030204" pitchFamily="49" charset="0"/>
              </a:rPr>
              <a:t> C</a:t>
            </a:r>
            <a:r>
              <a:rPr lang="fr-FR" sz="1200" dirty="0">
                <a:solidFill>
                  <a:srgbClr val="808080"/>
                </a:solidFill>
                <a:latin typeface="Consolas" panose="020B0609020204030204" pitchFamily="49" charset="0"/>
              </a:rPr>
              <a:t>.</a:t>
            </a:r>
            <a:r>
              <a:rPr lang="fr-FR" sz="1200" dirty="0">
                <a:solidFill>
                  <a:srgbClr val="000000"/>
                </a:solidFill>
                <a:latin typeface="Consolas" panose="020B0609020204030204" pitchFamily="49" charset="0"/>
              </a:rPr>
              <a:t>ID</a:t>
            </a:r>
          </a:p>
          <a:p>
            <a:r>
              <a:rPr lang="en-US" sz="1200" dirty="0">
                <a:solidFill>
                  <a:srgbClr val="808080"/>
                </a:solidFill>
                <a:latin typeface="Consolas" panose="020B0609020204030204" pitchFamily="49" charset="0"/>
              </a:rPr>
              <a:t>INNER</a:t>
            </a:r>
            <a:r>
              <a:rPr lang="en-US" sz="1200" dirty="0">
                <a:solidFill>
                  <a:srgbClr val="000000"/>
                </a:solidFill>
                <a:latin typeface="Consolas" panose="020B0609020204030204" pitchFamily="49" charset="0"/>
              </a:rPr>
              <a:t> </a:t>
            </a:r>
            <a:r>
              <a:rPr lang="en-US" sz="1200" dirty="0">
                <a:solidFill>
                  <a:srgbClr val="808080"/>
                </a:solidFill>
                <a:latin typeface="Consolas" panose="020B0609020204030204" pitchFamily="49" charset="0"/>
              </a:rPr>
              <a:t>JOIN</a:t>
            </a:r>
            <a:r>
              <a:rPr lang="en-US" sz="1200" dirty="0">
                <a:solidFill>
                  <a:srgbClr val="000000"/>
                </a:solidFill>
                <a:latin typeface="Consolas" panose="020B0609020204030204" pitchFamily="49" charset="0"/>
              </a:rPr>
              <a:t> vendedor E </a:t>
            </a:r>
            <a:r>
              <a:rPr lang="en-US" sz="1200" dirty="0">
                <a:solidFill>
                  <a:srgbClr val="0000FF"/>
                </a:solidFill>
                <a:latin typeface="Consolas" panose="020B0609020204030204" pitchFamily="49" charset="0"/>
              </a:rPr>
              <a:t>ON</a:t>
            </a:r>
            <a:r>
              <a:rPr lang="en-US" sz="1200" dirty="0">
                <a:solidFill>
                  <a:srgbClr val="000000"/>
                </a:solidFill>
                <a:latin typeface="Consolas" panose="020B0609020204030204" pitchFamily="49" charset="0"/>
              </a:rPr>
              <a:t> V</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ID_Vendedor </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E</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ID</a:t>
            </a:r>
          </a:p>
          <a:p>
            <a:r>
              <a:rPr lang="fi-FI" sz="1200" dirty="0">
                <a:solidFill>
                  <a:srgbClr val="808080"/>
                </a:solidFill>
                <a:latin typeface="Consolas" panose="020B0609020204030204" pitchFamily="49" charset="0"/>
              </a:rPr>
              <a:t>INNER</a:t>
            </a:r>
            <a:r>
              <a:rPr lang="fi-FI" sz="1200" dirty="0">
                <a:solidFill>
                  <a:srgbClr val="000000"/>
                </a:solidFill>
                <a:latin typeface="Consolas" panose="020B0609020204030204" pitchFamily="49" charset="0"/>
              </a:rPr>
              <a:t> </a:t>
            </a:r>
            <a:r>
              <a:rPr lang="fi-FI" sz="1200" dirty="0">
                <a:solidFill>
                  <a:srgbClr val="808080"/>
                </a:solidFill>
                <a:latin typeface="Consolas" panose="020B0609020204030204" pitchFamily="49" charset="0"/>
              </a:rPr>
              <a:t>JOIN</a:t>
            </a:r>
            <a:r>
              <a:rPr lang="fi-FI" sz="1200" dirty="0">
                <a:solidFill>
                  <a:srgbClr val="000000"/>
                </a:solidFill>
                <a:latin typeface="Consolas" panose="020B0609020204030204" pitchFamily="49" charset="0"/>
              </a:rPr>
              <a:t> PAIS P </a:t>
            </a:r>
            <a:r>
              <a:rPr lang="fi-FI" sz="1200" dirty="0">
                <a:solidFill>
                  <a:srgbClr val="0000FF"/>
                </a:solidFill>
                <a:latin typeface="Consolas" panose="020B0609020204030204" pitchFamily="49" charset="0"/>
              </a:rPr>
              <a:t>ON</a:t>
            </a:r>
            <a:r>
              <a:rPr lang="fi-FI" sz="1200" dirty="0">
                <a:solidFill>
                  <a:srgbClr val="000000"/>
                </a:solidFill>
                <a:latin typeface="Consolas" panose="020B0609020204030204" pitchFamily="49" charset="0"/>
              </a:rPr>
              <a:t> c</a:t>
            </a:r>
            <a:r>
              <a:rPr lang="fi-FI" sz="1200" dirty="0">
                <a:solidFill>
                  <a:srgbClr val="808080"/>
                </a:solidFill>
                <a:latin typeface="Consolas" panose="020B0609020204030204" pitchFamily="49" charset="0"/>
              </a:rPr>
              <a:t>.</a:t>
            </a:r>
            <a:r>
              <a:rPr lang="fi-FI" sz="1200" dirty="0">
                <a:solidFill>
                  <a:srgbClr val="000000"/>
                </a:solidFill>
                <a:latin typeface="Consolas" panose="020B0609020204030204" pitchFamily="49" charset="0"/>
              </a:rPr>
              <a:t>ID_pais</a:t>
            </a:r>
            <a:r>
              <a:rPr lang="fi-FI" sz="1200" dirty="0">
                <a:solidFill>
                  <a:srgbClr val="808080"/>
                </a:solidFill>
                <a:latin typeface="Consolas" panose="020B0609020204030204" pitchFamily="49" charset="0"/>
              </a:rPr>
              <a:t>=</a:t>
            </a:r>
            <a:r>
              <a:rPr lang="fi-FI" sz="1200" dirty="0">
                <a:solidFill>
                  <a:srgbClr val="000000"/>
                </a:solidFill>
                <a:latin typeface="Consolas" panose="020B0609020204030204" pitchFamily="49" charset="0"/>
              </a:rPr>
              <a:t>p</a:t>
            </a:r>
            <a:r>
              <a:rPr lang="fi-FI" sz="1200" dirty="0">
                <a:solidFill>
                  <a:srgbClr val="808080"/>
                </a:solidFill>
                <a:latin typeface="Consolas" panose="020B0609020204030204" pitchFamily="49" charset="0"/>
              </a:rPr>
              <a:t>.</a:t>
            </a:r>
            <a:r>
              <a:rPr lang="fi-FI" sz="1200" dirty="0">
                <a:solidFill>
                  <a:srgbClr val="000000"/>
                </a:solidFill>
                <a:latin typeface="Consolas" panose="020B0609020204030204" pitchFamily="49" charset="0"/>
              </a:rPr>
              <a:t>ID_PAIS</a:t>
            </a:r>
          </a:p>
          <a:p>
            <a:r>
              <a:rPr lang="en-US" sz="1200" dirty="0">
                <a:solidFill>
                  <a:srgbClr val="808080"/>
                </a:solidFill>
                <a:latin typeface="Consolas" panose="020B0609020204030204" pitchFamily="49" charset="0"/>
              </a:rPr>
              <a:t>INNER</a:t>
            </a:r>
            <a:r>
              <a:rPr lang="en-US" sz="1200" dirty="0">
                <a:solidFill>
                  <a:srgbClr val="000000"/>
                </a:solidFill>
                <a:latin typeface="Consolas" panose="020B0609020204030204" pitchFamily="49" charset="0"/>
              </a:rPr>
              <a:t> </a:t>
            </a:r>
            <a:r>
              <a:rPr lang="en-US" sz="1200" dirty="0">
                <a:solidFill>
                  <a:srgbClr val="808080"/>
                </a:solidFill>
                <a:latin typeface="Consolas" panose="020B0609020204030204" pitchFamily="49" charset="0"/>
              </a:rPr>
              <a:t>JOIN</a:t>
            </a:r>
            <a:r>
              <a:rPr lang="en-US" sz="1200" dirty="0">
                <a:solidFill>
                  <a:srgbClr val="000000"/>
                </a:solidFill>
                <a:latin typeface="Consolas" panose="020B0609020204030204" pitchFamily="49" charset="0"/>
              </a:rPr>
              <a:t> Modelos_URL M </a:t>
            </a:r>
            <a:r>
              <a:rPr lang="en-US" sz="1200" dirty="0">
                <a:solidFill>
                  <a:srgbClr val="0000FF"/>
                </a:solidFill>
                <a:latin typeface="Consolas" panose="020B0609020204030204" pitchFamily="49" charset="0"/>
              </a:rPr>
              <a:t>ON</a:t>
            </a:r>
            <a:r>
              <a:rPr lang="en-US" sz="1200" dirty="0">
                <a:solidFill>
                  <a:srgbClr val="000000"/>
                </a:solidFill>
                <a:latin typeface="Consolas" panose="020B0609020204030204" pitchFamily="49" charset="0"/>
              </a:rPr>
              <a:t> VH</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ID </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M</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ID_Vehiculo</a:t>
            </a:r>
          </a:p>
          <a:p>
            <a:r>
              <a:rPr lang="en-US" sz="1200" dirty="0">
                <a:solidFill>
                  <a:srgbClr val="808080"/>
                </a:solidFill>
                <a:latin typeface="Consolas" panose="020B0609020204030204" pitchFamily="49" charset="0"/>
              </a:rPr>
              <a:t>INNER</a:t>
            </a:r>
            <a:r>
              <a:rPr lang="en-US" sz="1200" dirty="0">
                <a:solidFill>
                  <a:srgbClr val="000000"/>
                </a:solidFill>
                <a:latin typeface="Consolas" panose="020B0609020204030204" pitchFamily="49" charset="0"/>
              </a:rPr>
              <a:t> </a:t>
            </a:r>
            <a:r>
              <a:rPr lang="en-US" sz="1200" dirty="0">
                <a:solidFill>
                  <a:srgbClr val="808080"/>
                </a:solidFill>
                <a:latin typeface="Consolas" panose="020B0609020204030204" pitchFamily="49" charset="0"/>
              </a:rPr>
              <a:t>JOIN</a:t>
            </a:r>
            <a:r>
              <a:rPr lang="en-US" sz="1200" dirty="0">
                <a:solidFill>
                  <a:srgbClr val="000000"/>
                </a:solidFill>
                <a:latin typeface="Consolas" panose="020B0609020204030204" pitchFamily="49" charset="0"/>
              </a:rPr>
              <a:t> Fotos_vendedor F </a:t>
            </a:r>
            <a:r>
              <a:rPr lang="en-US" sz="1200" dirty="0">
                <a:solidFill>
                  <a:srgbClr val="0000FF"/>
                </a:solidFill>
                <a:latin typeface="Consolas" panose="020B0609020204030204" pitchFamily="49" charset="0"/>
              </a:rPr>
              <a:t>ON</a:t>
            </a:r>
            <a:r>
              <a:rPr lang="en-US" sz="1200" dirty="0">
                <a:solidFill>
                  <a:srgbClr val="000000"/>
                </a:solidFill>
                <a:latin typeface="Consolas" panose="020B0609020204030204" pitchFamily="49" charset="0"/>
              </a:rPr>
              <a:t> V</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ID_Vendedor </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F</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ID_vendedor</a:t>
            </a:r>
          </a:p>
          <a:p>
            <a:r>
              <a:rPr lang="en-US" sz="1200" dirty="0">
                <a:solidFill>
                  <a:srgbClr val="0000FF"/>
                </a:solidFill>
                <a:latin typeface="Consolas" panose="020B0609020204030204" pitchFamily="49" charset="0"/>
              </a:rPr>
              <a:t>GROUP</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BY</a:t>
            </a:r>
            <a:r>
              <a:rPr lang="en-US" sz="1200" dirty="0">
                <a:solidFill>
                  <a:srgbClr val="000000"/>
                </a:solidFill>
                <a:latin typeface="Consolas" panose="020B0609020204030204" pitchFamily="49" charset="0"/>
              </a:rPr>
              <a:t> V</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ID</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V</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Fecha_Venta</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p</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NOMBRE_PAIS</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V</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Cantidad</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V</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Precio_Venta</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V</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Total</a:t>
            </a:r>
            <a:r>
              <a:rPr lang="en-US" sz="1200" dirty="0">
                <a:solidFill>
                  <a:srgbClr val="808080"/>
                </a:solidFill>
                <a:latin typeface="Consolas" panose="020B0609020204030204" pitchFamily="49" charset="0"/>
              </a:rPr>
              <a:t>,</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C</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Nombre</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C</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Direccion</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C</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Telefono</a:t>
            </a:r>
            <a:r>
              <a:rPr lang="en-US" sz="1200" dirty="0">
                <a:solidFill>
                  <a:srgbClr val="808080"/>
                </a:solidFill>
                <a:latin typeface="Consolas" panose="020B0609020204030204" pitchFamily="49" charset="0"/>
              </a:rPr>
              <a:t>,</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E</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Nombre</a:t>
            </a:r>
            <a:r>
              <a:rPr lang="en-US" sz="1200" dirty="0">
                <a:solidFill>
                  <a:srgbClr val="808080"/>
                </a:solidFill>
                <a:latin typeface="Consolas" panose="020B0609020204030204" pitchFamily="49" charset="0"/>
              </a:rPr>
              <a:t>,</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VH</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Modelo</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VH</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Precio_compra</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VH</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Precio_ventas</a:t>
            </a:r>
            <a:r>
              <a:rPr lang="en-US" sz="1200" dirty="0">
                <a:solidFill>
                  <a:srgbClr val="808080"/>
                </a:solidFill>
                <a:latin typeface="Consolas" panose="020B0609020204030204" pitchFamily="49" charset="0"/>
              </a:rPr>
              <a:t>,</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CT</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Nombre</a:t>
            </a:r>
            <a:r>
              <a:rPr lang="en-US" sz="1200" dirty="0">
                <a:solidFill>
                  <a:srgbClr val="808080"/>
                </a:solidFill>
                <a:latin typeface="Consolas" panose="020B0609020204030204" pitchFamily="49" charset="0"/>
              </a:rPr>
              <a:t>,</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VH</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Stock</a:t>
            </a:r>
            <a:r>
              <a:rPr lang="en-US" sz="1200" dirty="0">
                <a:solidFill>
                  <a:srgbClr val="808080"/>
                </a:solidFill>
                <a:latin typeface="Consolas" panose="020B0609020204030204" pitchFamily="49" charset="0"/>
              </a:rPr>
              <a:t>;</a:t>
            </a:r>
            <a:endParaRPr lang="en-US" sz="1200" dirty="0">
              <a:solidFill>
                <a:srgbClr val="000000"/>
              </a:solidFill>
              <a:latin typeface="Consolas" panose="020B0609020204030204" pitchFamily="49" charset="0"/>
            </a:endParaRPr>
          </a:p>
          <a:p>
            <a:endParaRPr lang="en-U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SELECT</a:t>
            </a:r>
            <a:r>
              <a:rPr lang="es-ES" sz="1200" dirty="0">
                <a:solidFill>
                  <a:srgbClr val="000000"/>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FROM</a:t>
            </a:r>
            <a:r>
              <a:rPr lang="es-ES" sz="1200" dirty="0">
                <a:solidFill>
                  <a:srgbClr val="000000"/>
                </a:solidFill>
                <a:latin typeface="Consolas" panose="020B0609020204030204" pitchFamily="49" charset="0"/>
              </a:rPr>
              <a:t> VW_Ventas_PorFecha_v_2023_2</a:t>
            </a:r>
            <a:endParaRPr lang="en-US" sz="1200" dirty="0"/>
          </a:p>
        </p:txBody>
      </p:sp>
      <p:sp>
        <p:nvSpPr>
          <p:cNvPr id="5" name="CuadroTexto 4">
            <a:extLst>
              <a:ext uri="{FF2B5EF4-FFF2-40B4-BE49-F238E27FC236}">
                <a16:creationId xmlns:a16="http://schemas.microsoft.com/office/drawing/2014/main" id="{F8A08FD4-496B-7DCC-D299-2DA68315CB0A}"/>
              </a:ext>
            </a:extLst>
          </p:cNvPr>
          <p:cNvSpPr txBox="1"/>
          <p:nvPr/>
        </p:nvSpPr>
        <p:spPr>
          <a:xfrm>
            <a:off x="0" y="182836"/>
            <a:ext cx="12087885" cy="369332"/>
          </a:xfrm>
          <a:prstGeom prst="rect">
            <a:avLst/>
          </a:prstGeom>
          <a:noFill/>
        </p:spPr>
        <p:txBody>
          <a:bodyPr wrap="square">
            <a:spAutoFit/>
          </a:bodyPr>
          <a:lstStyle/>
          <a:p>
            <a:pPr algn="ctr"/>
            <a:r>
              <a:rPr lang="es-ES" sz="1800" b="1" dirty="0">
                <a:effectLst/>
                <a:highlight>
                  <a:srgbClr val="FFFF00"/>
                </a:highlight>
                <a:latin typeface="Times New Roman" panose="02020603050405020304" pitchFamily="18" charset="0"/>
                <a:cs typeface="Times New Roman" panose="02020603050405020304" pitchFamily="18" charset="0"/>
              </a:rPr>
              <a:t>Script para la Creación de la Vista que es el mismo que la que usamos en el Procedimiento Almacenado.</a:t>
            </a:r>
            <a:endParaRPr lang="en-US" sz="1800" b="1" dirty="0">
              <a:highlight>
                <a:srgbClr val="FFFF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014486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7943A88-5A97-486B-7EFB-F2EE098F8CCE}"/>
              </a:ext>
            </a:extLst>
          </p:cNvPr>
          <p:cNvPicPr>
            <a:picLocks noChangeAspect="1"/>
          </p:cNvPicPr>
          <p:nvPr/>
        </p:nvPicPr>
        <p:blipFill>
          <a:blip r:embed="rId2"/>
          <a:stretch>
            <a:fillRect/>
          </a:stretch>
        </p:blipFill>
        <p:spPr>
          <a:xfrm>
            <a:off x="0" y="743253"/>
            <a:ext cx="12192000" cy="5371494"/>
          </a:xfrm>
          <a:prstGeom prst="rect">
            <a:avLst/>
          </a:prstGeom>
        </p:spPr>
      </p:pic>
      <p:sp>
        <p:nvSpPr>
          <p:cNvPr id="4" name="CuadroTexto 3">
            <a:extLst>
              <a:ext uri="{FF2B5EF4-FFF2-40B4-BE49-F238E27FC236}">
                <a16:creationId xmlns:a16="http://schemas.microsoft.com/office/drawing/2014/main" id="{EC9B7A5D-09C8-29FB-72F8-D06B43DFE3F3}"/>
              </a:ext>
            </a:extLst>
          </p:cNvPr>
          <p:cNvSpPr txBox="1"/>
          <p:nvPr/>
        </p:nvSpPr>
        <p:spPr>
          <a:xfrm>
            <a:off x="615636" y="199176"/>
            <a:ext cx="10909425" cy="369332"/>
          </a:xfrm>
          <a:prstGeom prst="rect">
            <a:avLst/>
          </a:prstGeom>
          <a:noFill/>
        </p:spPr>
        <p:txBody>
          <a:bodyPr wrap="square" rtlCol="0">
            <a:spAutoFit/>
          </a:bodyPr>
          <a:lstStyle/>
          <a:p>
            <a:r>
              <a:rPr lang="en-GB" dirty="0"/>
              <a:t>Resultado de la Vista: </a:t>
            </a:r>
            <a:r>
              <a:rPr lang="es-ES" sz="1800" b="1" dirty="0">
                <a:solidFill>
                  <a:srgbClr val="000000"/>
                </a:solidFill>
                <a:highlight>
                  <a:srgbClr val="FFFF00"/>
                </a:highlight>
                <a:latin typeface="Consolas" panose="020B0609020204030204" pitchFamily="49" charset="0"/>
              </a:rPr>
              <a:t>VW_Ventas_PorFecha_v_2023_2</a:t>
            </a:r>
            <a:endParaRPr lang="en-US" b="1" dirty="0">
              <a:highlight>
                <a:srgbClr val="FFFF00"/>
              </a:highlight>
            </a:endParaRPr>
          </a:p>
        </p:txBody>
      </p:sp>
    </p:spTree>
    <p:extLst>
      <p:ext uri="{BB962C8B-B14F-4D97-AF65-F5344CB8AC3E}">
        <p14:creationId xmlns:p14="http://schemas.microsoft.com/office/powerpoint/2010/main" val="1406099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4888B1A3-0E18-1F5C-B3E5-F044E1DBB194}"/>
              </a:ext>
            </a:extLst>
          </p:cNvPr>
          <p:cNvSpPr txBox="1"/>
          <p:nvPr/>
        </p:nvSpPr>
        <p:spPr>
          <a:xfrm>
            <a:off x="216151" y="1790090"/>
            <a:ext cx="11617859" cy="3277820"/>
          </a:xfrm>
          <a:prstGeom prst="rect">
            <a:avLst/>
          </a:prstGeom>
          <a:noFill/>
        </p:spPr>
        <p:txBody>
          <a:bodyPr wrap="square">
            <a:spAutoFit/>
          </a:bodyPr>
          <a:lstStyle/>
          <a:p>
            <a:r>
              <a:rPr lang="en-US" sz="900" dirty="0">
                <a:solidFill>
                  <a:srgbClr val="0000FF"/>
                </a:solidFill>
                <a:latin typeface="Consolas" panose="020B0609020204030204" pitchFamily="49" charset="0"/>
              </a:rPr>
              <a:t>using</a:t>
            </a:r>
            <a:r>
              <a:rPr lang="en-US" sz="900" dirty="0">
                <a:solidFill>
                  <a:srgbClr val="000000"/>
                </a:solidFill>
                <a:latin typeface="Consolas" panose="020B0609020204030204" pitchFamily="49" charset="0"/>
              </a:rPr>
              <a:t> System;</a:t>
            </a:r>
          </a:p>
          <a:p>
            <a:r>
              <a:rPr lang="en-US" sz="900" dirty="0">
                <a:solidFill>
                  <a:srgbClr val="0000FF"/>
                </a:solidFill>
                <a:latin typeface="Consolas" panose="020B0609020204030204" pitchFamily="49" charset="0"/>
              </a:rPr>
              <a:t>using</a:t>
            </a:r>
            <a:r>
              <a:rPr lang="en-US" sz="900" dirty="0">
                <a:solidFill>
                  <a:srgbClr val="000000"/>
                </a:solidFill>
                <a:latin typeface="Consolas" panose="020B0609020204030204" pitchFamily="49" charset="0"/>
              </a:rPr>
              <a:t> System.Collections.Generic;</a:t>
            </a:r>
          </a:p>
          <a:p>
            <a:r>
              <a:rPr lang="en-US" sz="900" dirty="0">
                <a:solidFill>
                  <a:srgbClr val="0000FF"/>
                </a:solidFill>
                <a:latin typeface="Consolas" panose="020B0609020204030204" pitchFamily="49" charset="0"/>
              </a:rPr>
              <a:t>using</a:t>
            </a:r>
            <a:r>
              <a:rPr lang="en-US" sz="900" dirty="0">
                <a:solidFill>
                  <a:srgbClr val="000000"/>
                </a:solidFill>
                <a:latin typeface="Consolas" panose="020B0609020204030204" pitchFamily="49" charset="0"/>
              </a:rPr>
              <a:t> System.ComponentModel;</a:t>
            </a:r>
          </a:p>
          <a:p>
            <a:r>
              <a:rPr lang="en-US" sz="900" dirty="0">
                <a:solidFill>
                  <a:srgbClr val="0000FF"/>
                </a:solidFill>
                <a:latin typeface="Consolas" panose="020B0609020204030204" pitchFamily="49" charset="0"/>
              </a:rPr>
              <a:t>using</a:t>
            </a:r>
            <a:r>
              <a:rPr lang="en-US" sz="900" dirty="0">
                <a:solidFill>
                  <a:srgbClr val="000000"/>
                </a:solidFill>
                <a:latin typeface="Consolas" panose="020B0609020204030204" pitchFamily="49" charset="0"/>
              </a:rPr>
              <a:t> System.Data;</a:t>
            </a:r>
          </a:p>
          <a:p>
            <a:r>
              <a:rPr lang="en-US" sz="900" dirty="0">
                <a:solidFill>
                  <a:srgbClr val="0000FF"/>
                </a:solidFill>
                <a:latin typeface="Consolas" panose="020B0609020204030204" pitchFamily="49" charset="0"/>
              </a:rPr>
              <a:t>using</a:t>
            </a:r>
            <a:r>
              <a:rPr lang="en-US" sz="900" dirty="0">
                <a:solidFill>
                  <a:srgbClr val="000000"/>
                </a:solidFill>
                <a:latin typeface="Consolas" panose="020B0609020204030204" pitchFamily="49" charset="0"/>
              </a:rPr>
              <a:t> System.Drawing;</a:t>
            </a:r>
          </a:p>
          <a:p>
            <a:r>
              <a:rPr lang="en-US" sz="900" dirty="0">
                <a:solidFill>
                  <a:srgbClr val="0000FF"/>
                </a:solidFill>
                <a:latin typeface="Consolas" panose="020B0609020204030204" pitchFamily="49" charset="0"/>
              </a:rPr>
              <a:t>using</a:t>
            </a:r>
            <a:r>
              <a:rPr lang="en-US" sz="900" dirty="0">
                <a:solidFill>
                  <a:srgbClr val="000000"/>
                </a:solidFill>
                <a:latin typeface="Consolas" panose="020B0609020204030204" pitchFamily="49" charset="0"/>
              </a:rPr>
              <a:t> System.Linq;</a:t>
            </a:r>
          </a:p>
          <a:p>
            <a:r>
              <a:rPr lang="en-US" sz="900" dirty="0">
                <a:solidFill>
                  <a:srgbClr val="0000FF"/>
                </a:solidFill>
                <a:latin typeface="Consolas" panose="020B0609020204030204" pitchFamily="49" charset="0"/>
              </a:rPr>
              <a:t>using</a:t>
            </a:r>
            <a:r>
              <a:rPr lang="en-US" sz="900" dirty="0">
                <a:solidFill>
                  <a:srgbClr val="000000"/>
                </a:solidFill>
                <a:latin typeface="Consolas" panose="020B0609020204030204" pitchFamily="49" charset="0"/>
              </a:rPr>
              <a:t> System.Text;</a:t>
            </a:r>
          </a:p>
          <a:p>
            <a:r>
              <a:rPr lang="en-US" sz="900" dirty="0">
                <a:solidFill>
                  <a:srgbClr val="0000FF"/>
                </a:solidFill>
                <a:latin typeface="Consolas" panose="020B0609020204030204" pitchFamily="49" charset="0"/>
              </a:rPr>
              <a:t>using</a:t>
            </a:r>
            <a:r>
              <a:rPr lang="en-US" sz="900" dirty="0">
                <a:solidFill>
                  <a:srgbClr val="000000"/>
                </a:solidFill>
                <a:latin typeface="Consolas" panose="020B0609020204030204" pitchFamily="49" charset="0"/>
              </a:rPr>
              <a:t> System.Threading.Tasks;</a:t>
            </a:r>
          </a:p>
          <a:p>
            <a:r>
              <a:rPr lang="en-US" sz="900" dirty="0">
                <a:solidFill>
                  <a:srgbClr val="0000FF"/>
                </a:solidFill>
                <a:latin typeface="Consolas" panose="020B0609020204030204" pitchFamily="49" charset="0"/>
              </a:rPr>
              <a:t>using</a:t>
            </a:r>
            <a:r>
              <a:rPr lang="en-US" sz="900" dirty="0">
                <a:solidFill>
                  <a:srgbClr val="000000"/>
                </a:solidFill>
                <a:latin typeface="Consolas" panose="020B0609020204030204" pitchFamily="49" charset="0"/>
              </a:rPr>
              <a:t> System.Windows.Forms;</a:t>
            </a:r>
          </a:p>
          <a:p>
            <a:r>
              <a:rPr lang="en-US" sz="900" dirty="0">
                <a:solidFill>
                  <a:srgbClr val="0000FF"/>
                </a:solidFill>
                <a:highlight>
                  <a:srgbClr val="FFFF00"/>
                </a:highlight>
                <a:latin typeface="Consolas" panose="020B0609020204030204" pitchFamily="49" charset="0"/>
              </a:rPr>
              <a:t>using</a:t>
            </a:r>
            <a:r>
              <a:rPr lang="en-US" sz="900" dirty="0">
                <a:solidFill>
                  <a:srgbClr val="000000"/>
                </a:solidFill>
                <a:highlight>
                  <a:srgbClr val="FFFF00"/>
                </a:highlight>
                <a:latin typeface="Consolas" panose="020B0609020204030204" pitchFamily="49" charset="0"/>
              </a:rPr>
              <a:t> System.Data.SqlClient;</a:t>
            </a:r>
          </a:p>
          <a:p>
            <a:endParaRPr lang="en-US" sz="900" dirty="0">
              <a:solidFill>
                <a:srgbClr val="000000"/>
              </a:solidFill>
              <a:latin typeface="Consolas" panose="020B0609020204030204" pitchFamily="49" charset="0"/>
            </a:endParaRPr>
          </a:p>
          <a:p>
            <a:r>
              <a:rPr lang="en-US" sz="900" dirty="0">
                <a:solidFill>
                  <a:srgbClr val="0000FF"/>
                </a:solidFill>
                <a:latin typeface="Consolas" panose="020B0609020204030204" pitchFamily="49" charset="0"/>
              </a:rPr>
              <a:t>namespace</a:t>
            </a:r>
            <a:r>
              <a:rPr lang="en-US" sz="900" dirty="0">
                <a:solidFill>
                  <a:srgbClr val="000000"/>
                </a:solidFill>
                <a:latin typeface="Consolas" panose="020B0609020204030204" pitchFamily="49" charset="0"/>
              </a:rPr>
              <a:t> Reporte_De_Ventas_2023_Toyota</a:t>
            </a:r>
          </a:p>
          <a:p>
            <a:r>
              <a:rPr lang="en-US" sz="900" dirty="0">
                <a:solidFill>
                  <a:srgbClr val="000000"/>
                </a:solidFill>
                <a:latin typeface="Consolas" panose="020B0609020204030204" pitchFamily="49" charset="0"/>
              </a:rPr>
              <a:t>{</a:t>
            </a:r>
          </a:p>
          <a:p>
            <a:r>
              <a:rPr lang="en-GB" sz="900" dirty="0">
                <a:solidFill>
                  <a:srgbClr val="000000"/>
                </a:solidFill>
                <a:latin typeface="Consolas" panose="020B0609020204030204" pitchFamily="49" charset="0"/>
              </a:rPr>
              <a:t>    </a:t>
            </a:r>
            <a:r>
              <a:rPr lang="en-GB" sz="900" dirty="0">
                <a:solidFill>
                  <a:srgbClr val="0000FF"/>
                </a:solidFill>
                <a:latin typeface="Consolas" panose="020B0609020204030204" pitchFamily="49" charset="0"/>
              </a:rPr>
              <a:t>public</a:t>
            </a:r>
            <a:r>
              <a:rPr lang="en-GB" sz="900" dirty="0">
                <a:solidFill>
                  <a:srgbClr val="000000"/>
                </a:solidFill>
                <a:latin typeface="Consolas" panose="020B0609020204030204" pitchFamily="49" charset="0"/>
              </a:rPr>
              <a:t> </a:t>
            </a:r>
            <a:r>
              <a:rPr lang="en-GB" sz="900" dirty="0">
                <a:solidFill>
                  <a:srgbClr val="0000FF"/>
                </a:solidFill>
                <a:latin typeface="Consolas" panose="020B0609020204030204" pitchFamily="49" charset="0"/>
              </a:rPr>
              <a:t>partial</a:t>
            </a:r>
            <a:r>
              <a:rPr lang="en-GB" sz="900" dirty="0">
                <a:solidFill>
                  <a:srgbClr val="000000"/>
                </a:solidFill>
                <a:latin typeface="Consolas" panose="020B0609020204030204" pitchFamily="49" charset="0"/>
              </a:rPr>
              <a:t> </a:t>
            </a:r>
            <a:r>
              <a:rPr lang="en-GB" sz="900" dirty="0">
                <a:solidFill>
                  <a:srgbClr val="0000FF"/>
                </a:solidFill>
                <a:latin typeface="Consolas" panose="020B0609020204030204" pitchFamily="49" charset="0"/>
              </a:rPr>
              <a:t>class</a:t>
            </a:r>
            <a:r>
              <a:rPr lang="en-GB" sz="900" dirty="0">
                <a:solidFill>
                  <a:srgbClr val="000000"/>
                </a:solidFill>
                <a:latin typeface="Consolas" panose="020B0609020204030204" pitchFamily="49" charset="0"/>
              </a:rPr>
              <a:t> </a:t>
            </a:r>
            <a:r>
              <a:rPr lang="en-GB" sz="900" dirty="0">
                <a:solidFill>
                  <a:srgbClr val="2B91AF"/>
                </a:solidFill>
                <a:latin typeface="Consolas" panose="020B0609020204030204" pitchFamily="49" charset="0"/>
              </a:rPr>
              <a:t>Form1</a:t>
            </a:r>
            <a:r>
              <a:rPr lang="en-GB" sz="900" dirty="0">
                <a:solidFill>
                  <a:srgbClr val="000000"/>
                </a:solidFill>
                <a:latin typeface="Consolas" panose="020B0609020204030204" pitchFamily="49" charset="0"/>
              </a:rPr>
              <a:t> : Form</a:t>
            </a:r>
          </a:p>
          <a:p>
            <a:r>
              <a:rPr lang="en-US"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public</a:t>
            </a:r>
            <a:r>
              <a:rPr lang="en-US" sz="900" dirty="0">
                <a:solidFill>
                  <a:srgbClr val="000000"/>
                </a:solidFill>
                <a:latin typeface="Consolas" panose="020B0609020204030204" pitchFamily="49" charset="0"/>
              </a:rPr>
              <a:t> </a:t>
            </a:r>
            <a:r>
              <a:rPr lang="en-US" sz="900" dirty="0">
                <a:solidFill>
                  <a:srgbClr val="2B91AF"/>
                </a:solidFill>
                <a:latin typeface="Consolas" panose="020B0609020204030204" pitchFamily="49" charset="0"/>
              </a:rPr>
              <a:t>Form1</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InitializeComponent();</a:t>
            </a:r>
          </a:p>
          <a:p>
            <a:r>
              <a:rPr lang="en-US" sz="900" dirty="0">
                <a:solidFill>
                  <a:srgbClr val="000000"/>
                </a:solidFill>
                <a:latin typeface="Consolas" panose="020B0609020204030204" pitchFamily="49" charset="0"/>
              </a:rPr>
              <a:t>            </a:t>
            </a:r>
            <a:r>
              <a:rPr lang="en-US" sz="900" dirty="0">
                <a:solidFill>
                  <a:srgbClr val="000000"/>
                </a:solidFill>
                <a:highlight>
                  <a:srgbClr val="FFFF00"/>
                </a:highlight>
                <a:latin typeface="Consolas" panose="020B0609020204030204" pitchFamily="49" charset="0"/>
              </a:rPr>
              <a:t>dataGridView1.AutoSizeColumnsMode = DataGridViewAutoSizeColumnsMode.Fill;</a:t>
            </a:r>
          </a:p>
          <a:p>
            <a:r>
              <a:rPr lang="en-US" sz="900" dirty="0">
                <a:solidFill>
                  <a:srgbClr val="000000"/>
                </a:solidFill>
                <a:highlight>
                  <a:srgbClr val="FFFF00"/>
                </a:highlight>
                <a:latin typeface="Consolas" panose="020B0609020204030204" pitchFamily="49" charset="0"/>
              </a:rPr>
              <a:t>            dataGridView1.AutoSizeRowsMode = DataGridViewAutoSizeRowsMode.AllCells;</a:t>
            </a:r>
          </a:p>
          <a:p>
            <a:r>
              <a:rPr lang="en-US"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a:solidFill>
                  <a:srgbClr val="000000"/>
                </a:solidFill>
                <a:highlight>
                  <a:srgbClr val="FFFF00"/>
                </a:highlight>
                <a:latin typeface="Consolas" panose="020B0609020204030204" pitchFamily="49" charset="0"/>
              </a:rPr>
              <a:t>SqlConnection conexion = </a:t>
            </a:r>
            <a:r>
              <a:rPr lang="en-US" sz="900" dirty="0">
                <a:solidFill>
                  <a:srgbClr val="0000FF"/>
                </a:solidFill>
                <a:highlight>
                  <a:srgbClr val="FFFF00"/>
                </a:highlight>
                <a:latin typeface="Consolas" panose="020B0609020204030204" pitchFamily="49" charset="0"/>
              </a:rPr>
              <a:t>new</a:t>
            </a:r>
            <a:r>
              <a:rPr lang="en-US" sz="900" dirty="0">
                <a:solidFill>
                  <a:srgbClr val="000000"/>
                </a:solidFill>
                <a:highlight>
                  <a:srgbClr val="FFFF00"/>
                </a:highlight>
                <a:latin typeface="Consolas" panose="020B0609020204030204" pitchFamily="49" charset="0"/>
              </a:rPr>
              <a:t> SqlConnection(</a:t>
            </a:r>
            <a:r>
              <a:rPr lang="en-US" sz="900" dirty="0">
                <a:solidFill>
                  <a:srgbClr val="A31515"/>
                </a:solidFill>
                <a:highlight>
                  <a:srgbClr val="FFFF00"/>
                </a:highlight>
                <a:latin typeface="Consolas" panose="020B0609020204030204" pitchFamily="49" charset="0"/>
              </a:rPr>
              <a:t>"Data Source=ADVISERTECNOLOG;Initial Catalog=VENTAS_VEHICULOS_TOYOTA_2023_JPV_0;User ID=JUANCITO;Password=123456;"</a:t>
            </a:r>
            <a:r>
              <a:rPr lang="en-US" sz="900" dirty="0">
                <a:solidFill>
                  <a:srgbClr val="000000"/>
                </a:solidFill>
                <a:highlight>
                  <a:srgbClr val="FFFF00"/>
                </a:highlight>
                <a:latin typeface="Consolas" panose="020B0609020204030204" pitchFamily="49" charset="0"/>
              </a:rPr>
              <a:t>);</a:t>
            </a:r>
          </a:p>
        </p:txBody>
      </p:sp>
      <p:sp>
        <p:nvSpPr>
          <p:cNvPr id="4" name="CuadroTexto 3">
            <a:extLst>
              <a:ext uri="{FF2B5EF4-FFF2-40B4-BE49-F238E27FC236}">
                <a16:creationId xmlns:a16="http://schemas.microsoft.com/office/drawing/2014/main" id="{AC0CB885-5866-06BA-AE36-4B757C18BF8C}"/>
              </a:ext>
            </a:extLst>
          </p:cNvPr>
          <p:cNvSpPr txBox="1"/>
          <p:nvPr/>
        </p:nvSpPr>
        <p:spPr>
          <a:xfrm>
            <a:off x="216151" y="244444"/>
            <a:ext cx="11617859" cy="954107"/>
          </a:xfrm>
          <a:prstGeom prst="rect">
            <a:avLst/>
          </a:prstGeom>
          <a:noFill/>
        </p:spPr>
        <p:txBody>
          <a:bodyPr wrap="square" rtlCol="0">
            <a:spAutoFit/>
          </a:bodyPr>
          <a:lstStyle/>
          <a:p>
            <a:pPr algn="ctr"/>
            <a:r>
              <a:rPr lang="es-ES" sz="2800" b="1" dirty="0">
                <a:effectLst/>
                <a:highlight>
                  <a:srgbClr val="FFFF00"/>
                </a:highlight>
                <a:latin typeface="Times New Roman" panose="02020603050405020304" pitchFamily="18" charset="0"/>
                <a:cs typeface="Times New Roman" panose="02020603050405020304" pitchFamily="18" charset="0"/>
              </a:rPr>
              <a:t>Código en amarillo: Cópialos, la librería de SQL, definir el DataGridView y crear la conexión a la base de datos.</a:t>
            </a:r>
            <a:endParaRPr lang="en-US" sz="2800" b="1" dirty="0">
              <a:highlight>
                <a:srgbClr val="FFFF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797028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BFC726DC-3B76-4737-42FF-D61290FFD0AF}"/>
              </a:ext>
            </a:extLst>
          </p:cNvPr>
          <p:cNvSpPr txBox="1"/>
          <p:nvPr/>
        </p:nvSpPr>
        <p:spPr>
          <a:xfrm>
            <a:off x="237276" y="706109"/>
            <a:ext cx="11717447" cy="6017032"/>
          </a:xfrm>
          <a:prstGeom prst="rect">
            <a:avLst/>
          </a:prstGeom>
          <a:noFill/>
        </p:spPr>
        <p:txBody>
          <a:bodyPr wrap="square">
            <a:spAutoFit/>
          </a:bodyPr>
          <a:lstStyle/>
          <a:p>
            <a:r>
              <a:rPr lang="en-US" sz="800" dirty="0">
                <a:solidFill>
                  <a:srgbClr val="000000"/>
                </a:solidFill>
                <a:latin typeface="Consolas" panose="020B0609020204030204" pitchFamily="49" charset="0"/>
              </a:rPr>
              <a:t> </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private</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void</a:t>
            </a:r>
            <a:r>
              <a:rPr lang="en-US" sz="1100" dirty="0">
                <a:solidFill>
                  <a:srgbClr val="000000"/>
                </a:solidFill>
                <a:latin typeface="Consolas" panose="020B0609020204030204" pitchFamily="49" charset="0"/>
              </a:rPr>
              <a:t> Form1_Load(</a:t>
            </a:r>
            <a:r>
              <a:rPr lang="en-US" sz="1100" dirty="0">
                <a:solidFill>
                  <a:srgbClr val="0000FF"/>
                </a:solidFill>
                <a:latin typeface="Consolas" panose="020B0609020204030204" pitchFamily="49" charset="0"/>
              </a:rPr>
              <a:t>object</a:t>
            </a:r>
            <a:r>
              <a:rPr lang="en-US" sz="1100" dirty="0">
                <a:solidFill>
                  <a:srgbClr val="000000"/>
                </a:solidFill>
                <a:latin typeface="Consolas" panose="020B0609020204030204" pitchFamily="49" charset="0"/>
              </a:rPr>
              <a:t> sender, EventArgs e)</a:t>
            </a:r>
          </a:p>
          <a:p>
            <a:r>
              <a:rPr lang="en-US" sz="1100" dirty="0">
                <a:solidFill>
                  <a:srgbClr val="000000"/>
                </a:solidFill>
                <a:latin typeface="Consolas" panose="020B0609020204030204" pitchFamily="49" charset="0"/>
              </a:rPr>
              <a:t>        {</a:t>
            </a:r>
          </a:p>
          <a:p>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try</a:t>
            </a:r>
            <a:endParaRPr lang="en-US" sz="1100" dirty="0">
              <a:solidFill>
                <a:srgbClr val="000000"/>
              </a:solidFill>
              <a:latin typeface="Consolas" panose="020B0609020204030204" pitchFamily="49" charset="0"/>
            </a:endParaRPr>
          </a:p>
          <a:p>
            <a:r>
              <a:rPr lang="en-US" sz="1100" dirty="0">
                <a:solidFill>
                  <a:srgbClr val="000000"/>
                </a:solidFill>
                <a:latin typeface="Consolas" panose="020B0609020204030204" pitchFamily="49" charset="0"/>
              </a:rPr>
              <a:t>            {</a:t>
            </a:r>
          </a:p>
          <a:p>
            <a:r>
              <a:rPr lang="es-ES" sz="1100" dirty="0">
                <a:solidFill>
                  <a:srgbClr val="000000"/>
                </a:solidFill>
                <a:latin typeface="Consolas" panose="020B0609020204030204" pitchFamily="49" charset="0"/>
              </a:rPr>
              <a:t>                </a:t>
            </a:r>
            <a:r>
              <a:rPr lang="es-ES" sz="1100" dirty="0">
                <a:solidFill>
                  <a:srgbClr val="008000"/>
                </a:solidFill>
                <a:latin typeface="Consolas" panose="020B0609020204030204" pitchFamily="49" charset="0"/>
              </a:rPr>
              <a:t>// Establecer el DataGridView como de solo lectura</a:t>
            </a:r>
            <a:endParaRPr lang="es-ES" sz="1100" dirty="0">
              <a:solidFill>
                <a:srgbClr val="000000"/>
              </a:solidFill>
              <a:latin typeface="Consolas" panose="020B0609020204030204" pitchFamily="49" charset="0"/>
            </a:endParaRPr>
          </a:p>
          <a:p>
            <a:r>
              <a:rPr lang="en-US" sz="1100" dirty="0">
                <a:solidFill>
                  <a:srgbClr val="000000"/>
                </a:solidFill>
                <a:latin typeface="Consolas" panose="020B0609020204030204" pitchFamily="49" charset="0"/>
              </a:rPr>
              <a:t>                dataGridView1.ReadOnly = </a:t>
            </a:r>
            <a:r>
              <a:rPr lang="en-US" sz="1100" dirty="0">
                <a:solidFill>
                  <a:srgbClr val="0000FF"/>
                </a:solidFill>
                <a:latin typeface="Consolas" panose="020B0609020204030204" pitchFamily="49" charset="0"/>
              </a:rPr>
              <a:t>true</a:t>
            </a:r>
            <a:r>
              <a:rPr lang="en-US" sz="1100" dirty="0">
                <a:solidFill>
                  <a:srgbClr val="000000"/>
                </a:solidFill>
                <a:latin typeface="Consolas" panose="020B0609020204030204" pitchFamily="49" charset="0"/>
              </a:rPr>
              <a:t>;</a:t>
            </a:r>
          </a:p>
          <a:p>
            <a:endParaRPr lang="en-US" sz="1100" dirty="0">
              <a:solidFill>
                <a:srgbClr val="000000"/>
              </a:solidFill>
              <a:latin typeface="Consolas" panose="020B0609020204030204" pitchFamily="49" charset="0"/>
            </a:endParaRPr>
          </a:p>
          <a:p>
            <a:r>
              <a:rPr lang="es-ES" sz="1100" dirty="0">
                <a:solidFill>
                  <a:srgbClr val="000000"/>
                </a:solidFill>
                <a:latin typeface="Consolas" panose="020B0609020204030204" pitchFamily="49" charset="0"/>
              </a:rPr>
              <a:t>                </a:t>
            </a:r>
            <a:r>
              <a:rPr lang="es-ES" sz="1100" dirty="0">
                <a:solidFill>
                  <a:srgbClr val="008000"/>
                </a:solidFill>
                <a:latin typeface="Consolas" panose="020B0609020204030204" pitchFamily="49" charset="0"/>
              </a:rPr>
              <a:t>// Consulta SQL para obtener datos de una tabla de la base de datos</a:t>
            </a:r>
            <a:endParaRPr lang="es-ES" sz="1100" dirty="0">
              <a:solidFill>
                <a:srgbClr val="000000"/>
              </a:solidFill>
              <a:latin typeface="Consolas" panose="020B0609020204030204" pitchFamily="49" charset="0"/>
            </a:endParaRPr>
          </a:p>
          <a:p>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string</a:t>
            </a:r>
            <a:r>
              <a:rPr lang="es-ES" sz="1100" dirty="0">
                <a:solidFill>
                  <a:srgbClr val="000000"/>
                </a:solidFill>
                <a:latin typeface="Consolas" panose="020B0609020204030204" pitchFamily="49" charset="0"/>
              </a:rPr>
              <a:t> consulta = </a:t>
            </a:r>
            <a:r>
              <a:rPr lang="es-ES" sz="1100" dirty="0">
                <a:solidFill>
                  <a:srgbClr val="A31515"/>
                </a:solidFill>
                <a:latin typeface="Consolas" panose="020B0609020204030204" pitchFamily="49" charset="0"/>
              </a:rPr>
              <a:t>"SELECT ID_Venta, Fecha_Venta, Pais, Cliente, Vendedor, Categoria, Modelo, Precio_ventas, Cantidad, Total FROM VW_Ventas_PorFecha_v_2023_2"</a:t>
            </a:r>
            <a:r>
              <a:rPr lang="es-E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SqlDataAdapter adaptador = </a:t>
            </a:r>
            <a:r>
              <a:rPr lang="en-US" sz="1100" dirty="0">
                <a:solidFill>
                  <a:srgbClr val="0000FF"/>
                </a:solidFill>
                <a:latin typeface="Consolas" panose="020B0609020204030204" pitchFamily="49" charset="0"/>
              </a:rPr>
              <a:t>new</a:t>
            </a:r>
            <a:r>
              <a:rPr lang="en-US" sz="1100" dirty="0">
                <a:solidFill>
                  <a:srgbClr val="000000"/>
                </a:solidFill>
                <a:latin typeface="Consolas" panose="020B0609020204030204" pitchFamily="49" charset="0"/>
              </a:rPr>
              <a:t> SqlDataAdapter(consulta, conexion);</a:t>
            </a:r>
          </a:p>
          <a:p>
            <a:endParaRPr lang="en-US" sz="1100" dirty="0">
              <a:solidFill>
                <a:srgbClr val="000000"/>
              </a:solidFill>
              <a:latin typeface="Consolas" panose="020B0609020204030204" pitchFamily="49" charset="0"/>
            </a:endParaRPr>
          </a:p>
          <a:p>
            <a:r>
              <a:rPr lang="es-ES" sz="1100" dirty="0">
                <a:solidFill>
                  <a:srgbClr val="000000"/>
                </a:solidFill>
                <a:latin typeface="Consolas" panose="020B0609020204030204" pitchFamily="49" charset="0"/>
              </a:rPr>
              <a:t>                </a:t>
            </a:r>
            <a:r>
              <a:rPr lang="es-ES" sz="1100" dirty="0">
                <a:solidFill>
                  <a:srgbClr val="008000"/>
                </a:solidFill>
                <a:latin typeface="Consolas" panose="020B0609020204030204" pitchFamily="49" charset="0"/>
              </a:rPr>
              <a:t>// Crear un nuevo DataTable y llenarlo con los datos de la base de datos</a:t>
            </a:r>
            <a:endParaRPr lang="es-ES" sz="1100" dirty="0">
              <a:solidFill>
                <a:srgbClr val="000000"/>
              </a:solidFill>
              <a:latin typeface="Consolas" panose="020B0609020204030204" pitchFamily="49" charset="0"/>
            </a:endParaRPr>
          </a:p>
          <a:p>
            <a:r>
              <a:rPr lang="en-US" sz="1100" dirty="0">
                <a:solidFill>
                  <a:srgbClr val="000000"/>
                </a:solidFill>
                <a:latin typeface="Consolas" panose="020B0609020204030204" pitchFamily="49" charset="0"/>
              </a:rPr>
              <a:t>                DataTable dt = </a:t>
            </a:r>
            <a:r>
              <a:rPr lang="en-US" sz="1100" dirty="0">
                <a:solidFill>
                  <a:srgbClr val="0000FF"/>
                </a:solidFill>
                <a:latin typeface="Consolas" panose="020B0609020204030204" pitchFamily="49" charset="0"/>
              </a:rPr>
              <a:t>new</a:t>
            </a:r>
            <a:r>
              <a:rPr lang="en-US" sz="1100" dirty="0">
                <a:solidFill>
                  <a:srgbClr val="000000"/>
                </a:solidFill>
                <a:latin typeface="Consolas" panose="020B0609020204030204" pitchFamily="49" charset="0"/>
              </a:rPr>
              <a:t> DataTable();</a:t>
            </a:r>
          </a:p>
          <a:p>
            <a:r>
              <a:rPr lang="en-US" sz="1100" dirty="0">
                <a:solidFill>
                  <a:srgbClr val="000000"/>
                </a:solidFill>
                <a:latin typeface="Consolas" panose="020B0609020204030204" pitchFamily="49" charset="0"/>
              </a:rPr>
              <a:t>                adaptador.Fill(dt);</a:t>
            </a:r>
          </a:p>
          <a:p>
            <a:endParaRPr lang="en-US" sz="1100" dirty="0">
              <a:solidFill>
                <a:srgbClr val="000000"/>
              </a:solidFill>
              <a:latin typeface="Consolas" panose="020B0609020204030204" pitchFamily="49" charset="0"/>
            </a:endParaRPr>
          </a:p>
          <a:p>
            <a:r>
              <a:rPr lang="es-ES" sz="1100" dirty="0">
                <a:solidFill>
                  <a:srgbClr val="000000"/>
                </a:solidFill>
                <a:latin typeface="Consolas" panose="020B0609020204030204" pitchFamily="49" charset="0"/>
              </a:rPr>
              <a:t>                </a:t>
            </a:r>
            <a:r>
              <a:rPr lang="es-ES" sz="1100" dirty="0">
                <a:solidFill>
                  <a:srgbClr val="008000"/>
                </a:solidFill>
                <a:latin typeface="Consolas" panose="020B0609020204030204" pitchFamily="49" charset="0"/>
              </a:rPr>
              <a:t>// Establecer el DataTable como origen de datos para el DataGridView</a:t>
            </a:r>
            <a:endParaRPr lang="es-ES" sz="1100" dirty="0">
              <a:solidFill>
                <a:srgbClr val="000000"/>
              </a:solidFill>
              <a:latin typeface="Consolas" panose="020B0609020204030204" pitchFamily="49" charset="0"/>
            </a:endParaRPr>
          </a:p>
          <a:p>
            <a:r>
              <a:rPr lang="en-US" sz="1100" dirty="0">
                <a:solidFill>
                  <a:srgbClr val="000000"/>
                </a:solidFill>
                <a:latin typeface="Consolas" panose="020B0609020204030204" pitchFamily="49" charset="0"/>
              </a:rPr>
              <a:t>                dataGridView1.DataSource = dt;</a:t>
            </a:r>
          </a:p>
          <a:p>
            <a:endParaRPr lang="en-US" sz="1100" dirty="0">
              <a:solidFill>
                <a:srgbClr val="000000"/>
              </a:solidFill>
              <a:latin typeface="Consolas" panose="020B0609020204030204" pitchFamily="49" charset="0"/>
            </a:endParaRPr>
          </a:p>
          <a:p>
            <a:r>
              <a:rPr lang="es-ES" sz="1100" dirty="0">
                <a:solidFill>
                  <a:srgbClr val="000000"/>
                </a:solidFill>
                <a:latin typeface="Consolas" panose="020B0609020204030204" pitchFamily="49" charset="0"/>
              </a:rPr>
              <a:t>                </a:t>
            </a:r>
            <a:r>
              <a:rPr lang="es-ES" sz="1100" dirty="0">
                <a:solidFill>
                  <a:srgbClr val="008000"/>
                </a:solidFill>
                <a:latin typeface="Consolas" panose="020B0609020204030204" pitchFamily="49" charset="0"/>
              </a:rPr>
              <a:t>// Calcular el monto total y la cantidad basados en los datos del DataTable</a:t>
            </a:r>
            <a:endParaRPr lang="es-ES" sz="1100" dirty="0">
              <a:solidFill>
                <a:srgbClr val="000000"/>
              </a:solidFill>
              <a:latin typeface="Consolas" panose="020B0609020204030204" pitchFamily="49" charset="0"/>
            </a:endParaRPr>
          </a:p>
          <a:p>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var</a:t>
            </a:r>
            <a:r>
              <a:rPr lang="en-US" sz="1100" dirty="0">
                <a:solidFill>
                  <a:srgbClr val="000000"/>
                </a:solidFill>
                <a:latin typeface="Consolas" panose="020B0609020204030204" pitchFamily="49" charset="0"/>
              </a:rPr>
              <a:t> totals = CalculateTotalAmountAndQuantity(dt);</a:t>
            </a:r>
          </a:p>
          <a:p>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decimal</a:t>
            </a:r>
            <a:r>
              <a:rPr lang="en-US" sz="1100" dirty="0">
                <a:solidFill>
                  <a:srgbClr val="000000"/>
                </a:solidFill>
                <a:latin typeface="Consolas" panose="020B0609020204030204" pitchFamily="49" charset="0"/>
              </a:rPr>
              <a:t> totalAmount = totals.Item1; </a:t>
            </a:r>
            <a:r>
              <a:rPr lang="en-US" sz="1100" dirty="0">
                <a:solidFill>
                  <a:srgbClr val="008000"/>
                </a:solidFill>
                <a:latin typeface="Consolas" panose="020B0609020204030204" pitchFamily="49" charset="0"/>
              </a:rPr>
              <a:t>// Obtener totalAmount del Tuple</a:t>
            </a:r>
            <a:endParaRPr lang="en-US"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                lblTotalAmount.Text = </a:t>
            </a:r>
            <a:r>
              <a:rPr lang="en-GB" sz="1100" dirty="0">
                <a:solidFill>
                  <a:srgbClr val="A31515"/>
                </a:solidFill>
                <a:latin typeface="Consolas" panose="020B0609020204030204" pitchFamily="49" charset="0"/>
              </a:rPr>
              <a:t>$"Monto Total: </a:t>
            </a:r>
            <a:r>
              <a:rPr lang="en-GB" sz="1100" dirty="0">
                <a:solidFill>
                  <a:srgbClr val="000000"/>
                </a:solidFill>
                <a:latin typeface="Consolas" panose="020B0609020204030204" pitchFamily="49" charset="0"/>
              </a:rPr>
              <a:t>{totalAmount:</a:t>
            </a:r>
            <a:r>
              <a:rPr lang="en-GB" sz="1100" dirty="0">
                <a:solidFill>
                  <a:srgbClr val="A31515"/>
                </a:solidFill>
                <a:latin typeface="Consolas" panose="020B0609020204030204" pitchFamily="49" charset="0"/>
              </a:rPr>
              <a:t>C</a:t>
            </a:r>
            <a:r>
              <a:rPr lang="en-GB" sz="1100" dirty="0">
                <a:solidFill>
                  <a:srgbClr val="000000"/>
                </a:solidFill>
                <a:latin typeface="Consolas" panose="020B0609020204030204" pitchFamily="49" charset="0"/>
              </a:rPr>
              <a:t>}</a:t>
            </a:r>
            <a:r>
              <a:rPr lang="en-GB" sz="1100" dirty="0">
                <a:solidFill>
                  <a:srgbClr val="A31515"/>
                </a:solidFill>
                <a:latin typeface="Consolas" panose="020B0609020204030204" pitchFamily="49" charset="0"/>
              </a:rPr>
              <a:t>"</a:t>
            </a:r>
            <a:r>
              <a:rPr lang="en-GB"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lblTotalInvoices.Text = </a:t>
            </a:r>
            <a:r>
              <a:rPr lang="en-US" sz="1100" dirty="0">
                <a:solidFill>
                  <a:srgbClr val="A31515"/>
                </a:solidFill>
                <a:latin typeface="Consolas" panose="020B0609020204030204" pitchFamily="49" charset="0"/>
              </a:rPr>
              <a:t>$"Total Facturas: </a:t>
            </a:r>
            <a:r>
              <a:rPr lang="en-US" sz="1100" dirty="0">
                <a:solidFill>
                  <a:srgbClr val="000000"/>
                </a:solidFill>
                <a:latin typeface="Consolas" panose="020B0609020204030204" pitchFamily="49" charset="0"/>
              </a:rPr>
              <a:t>{dt.Rows.Count}</a:t>
            </a:r>
            <a:r>
              <a:rPr lang="en-US" sz="1100" dirty="0">
                <a:solidFill>
                  <a:srgbClr val="A31515"/>
                </a:solidFill>
                <a:latin typeface="Consolas" panose="020B0609020204030204" pitchFamily="49" charset="0"/>
              </a:rPr>
              <a:t>"</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lblTotalQuantity.Text = </a:t>
            </a:r>
            <a:r>
              <a:rPr lang="en-US" sz="1100" dirty="0">
                <a:solidFill>
                  <a:srgbClr val="A31515"/>
                </a:solidFill>
                <a:latin typeface="Consolas" panose="020B0609020204030204" pitchFamily="49" charset="0"/>
              </a:rPr>
              <a:t>$"Cantidad Vendidos: </a:t>
            </a:r>
            <a:r>
              <a:rPr lang="en-US" sz="1100" dirty="0">
                <a:solidFill>
                  <a:srgbClr val="000000"/>
                </a:solidFill>
                <a:latin typeface="Consolas" panose="020B0609020204030204" pitchFamily="49" charset="0"/>
              </a:rPr>
              <a:t>{totals.Item2}</a:t>
            </a:r>
            <a:r>
              <a:rPr lang="en-US" sz="1100" dirty="0">
                <a:solidFill>
                  <a:srgbClr val="A31515"/>
                </a:solidFill>
                <a:latin typeface="Consolas" panose="020B0609020204030204" pitchFamily="49" charset="0"/>
              </a:rPr>
              <a:t>"</a:t>
            </a:r>
            <a:r>
              <a:rPr lang="en-US" sz="1100" dirty="0">
                <a:solidFill>
                  <a:srgbClr val="000000"/>
                </a:solidFill>
                <a:latin typeface="Consolas" panose="020B0609020204030204" pitchFamily="49" charset="0"/>
              </a:rPr>
              <a:t>;</a:t>
            </a:r>
          </a:p>
          <a:p>
            <a:endParaRPr lang="en-US" sz="1100" dirty="0">
              <a:solidFill>
                <a:srgbClr val="000000"/>
              </a:solidFill>
              <a:latin typeface="Consolas" panose="020B0609020204030204" pitchFamily="49" charset="0"/>
            </a:endParaRPr>
          </a:p>
          <a:p>
            <a:r>
              <a:rPr lang="es-ES" sz="1100" dirty="0">
                <a:solidFill>
                  <a:srgbClr val="000000"/>
                </a:solidFill>
                <a:latin typeface="Consolas" panose="020B0609020204030204" pitchFamily="49" charset="0"/>
              </a:rPr>
              <a:t>                </a:t>
            </a:r>
            <a:r>
              <a:rPr lang="es-ES" sz="1100" dirty="0">
                <a:solidFill>
                  <a:srgbClr val="008000"/>
                </a:solidFill>
                <a:latin typeface="Consolas" panose="020B0609020204030204" pitchFamily="49" charset="0"/>
              </a:rPr>
              <a:t>// Centrar el formulario en la pantalla</a:t>
            </a:r>
            <a:endParaRPr lang="es-ES" sz="1100" dirty="0">
              <a:solidFill>
                <a:srgbClr val="000000"/>
              </a:solidFill>
              <a:latin typeface="Consolas" panose="020B0609020204030204" pitchFamily="49" charset="0"/>
            </a:endParaRPr>
          </a:p>
          <a:p>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this</a:t>
            </a:r>
            <a:r>
              <a:rPr lang="en-US" sz="1100" dirty="0">
                <a:solidFill>
                  <a:srgbClr val="000000"/>
                </a:solidFill>
                <a:latin typeface="Consolas" panose="020B0609020204030204" pitchFamily="49" charset="0"/>
              </a:rPr>
              <a:t>.CenterToScreen();</a:t>
            </a:r>
          </a:p>
          <a:p>
            <a:r>
              <a:rPr lang="en-US" sz="1100" dirty="0">
                <a:solidFill>
                  <a:srgbClr val="000000"/>
                </a:solidFill>
                <a:latin typeface="Consolas" panose="020B0609020204030204" pitchFamily="49" charset="0"/>
              </a:rPr>
              <a:t>            }</a:t>
            </a:r>
          </a:p>
          <a:p>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catch</a:t>
            </a:r>
            <a:r>
              <a:rPr lang="en-US" sz="1100" dirty="0">
                <a:solidFill>
                  <a:srgbClr val="000000"/>
                </a:solidFill>
                <a:latin typeface="Consolas" panose="020B0609020204030204" pitchFamily="49" charset="0"/>
              </a:rPr>
              <a:t> (Exception ex)</a:t>
            </a:r>
          </a:p>
          <a:p>
            <a:r>
              <a:rPr lang="en-US" sz="1100" dirty="0">
                <a:solidFill>
                  <a:srgbClr val="000000"/>
                </a:solidFill>
                <a:latin typeface="Consolas" panose="020B0609020204030204" pitchFamily="49" charset="0"/>
              </a:rPr>
              <a:t>            {</a:t>
            </a:r>
          </a:p>
          <a:p>
            <a:r>
              <a:rPr lang="es-ES" sz="1100" dirty="0">
                <a:solidFill>
                  <a:srgbClr val="000000"/>
                </a:solidFill>
                <a:latin typeface="Consolas" panose="020B0609020204030204" pitchFamily="49" charset="0"/>
              </a:rPr>
              <a:t>                </a:t>
            </a:r>
            <a:r>
              <a:rPr lang="es-ES" sz="1100" dirty="0">
                <a:solidFill>
                  <a:srgbClr val="008000"/>
                </a:solidFill>
                <a:latin typeface="Consolas" panose="020B0609020204030204" pitchFamily="49" charset="0"/>
              </a:rPr>
              <a:t>// Mostrar un mensaje de error si ocurre una excepción durante la carga del formulario</a:t>
            </a:r>
            <a:endParaRPr lang="es-ES" sz="1100" dirty="0">
              <a:solidFill>
                <a:srgbClr val="000000"/>
              </a:solidFill>
              <a:latin typeface="Consolas" panose="020B0609020204030204" pitchFamily="49" charset="0"/>
            </a:endParaRPr>
          </a:p>
          <a:p>
            <a:r>
              <a:rPr lang="en-US" sz="1100" dirty="0">
                <a:solidFill>
                  <a:srgbClr val="000000"/>
                </a:solidFill>
                <a:latin typeface="Consolas" panose="020B0609020204030204" pitchFamily="49" charset="0"/>
              </a:rPr>
              <a:t>                MessageBox.Show(</a:t>
            </a:r>
            <a:r>
              <a:rPr lang="en-US" sz="1100" dirty="0">
                <a:solidFill>
                  <a:srgbClr val="A31515"/>
                </a:solidFill>
                <a:latin typeface="Consolas" panose="020B0609020204030204" pitchFamily="49" charset="0"/>
              </a:rPr>
              <a:t>$"Se </a:t>
            </a:r>
            <a:r>
              <a:rPr lang="en-US" sz="1100" dirty="0" err="1">
                <a:solidFill>
                  <a:srgbClr val="A31515"/>
                </a:solidFill>
                <a:latin typeface="Consolas" panose="020B0609020204030204" pitchFamily="49" charset="0"/>
              </a:rPr>
              <a:t>produjo</a:t>
            </a:r>
            <a:r>
              <a:rPr lang="en-US" sz="1100" dirty="0">
                <a:solidFill>
                  <a:srgbClr val="A31515"/>
                </a:solidFill>
                <a:latin typeface="Consolas" panose="020B0609020204030204" pitchFamily="49" charset="0"/>
              </a:rPr>
              <a:t> un error en Form_Load: </a:t>
            </a:r>
            <a:r>
              <a:rPr lang="en-US" sz="1100" dirty="0">
                <a:solidFill>
                  <a:srgbClr val="000000"/>
                </a:solidFill>
                <a:latin typeface="Consolas" panose="020B0609020204030204" pitchFamily="49" charset="0"/>
              </a:rPr>
              <a:t>{ex.Message}</a:t>
            </a:r>
            <a:r>
              <a:rPr lang="en-US" sz="1100" dirty="0">
                <a:solidFill>
                  <a:srgbClr val="A31515"/>
                </a:solidFill>
                <a:latin typeface="Consolas" panose="020B0609020204030204" pitchFamily="49" charset="0"/>
              </a:rPr>
              <a:t>\n\</a:t>
            </a:r>
            <a:r>
              <a:rPr lang="en-US" sz="1100" dirty="0" err="1">
                <a:solidFill>
                  <a:srgbClr val="A31515"/>
                </a:solidFill>
                <a:latin typeface="Consolas" panose="020B0609020204030204" pitchFamily="49" charset="0"/>
              </a:rPr>
              <a:t>nTrace</a:t>
            </a:r>
            <a:r>
              <a:rPr lang="en-US" sz="1100" dirty="0">
                <a:solidFill>
                  <a:srgbClr val="A31515"/>
                </a:solidFill>
                <a:latin typeface="Consolas" panose="020B0609020204030204" pitchFamily="49" charset="0"/>
              </a:rPr>
              <a:t>: </a:t>
            </a:r>
            <a:r>
              <a:rPr lang="en-US" sz="1100" dirty="0">
                <a:solidFill>
                  <a:srgbClr val="000000"/>
                </a:solidFill>
                <a:latin typeface="Consolas" panose="020B0609020204030204" pitchFamily="49" charset="0"/>
              </a:rPr>
              <a:t>{ex.StackTrace}</a:t>
            </a:r>
            <a:r>
              <a:rPr lang="en-US" sz="1100" dirty="0">
                <a:solidFill>
                  <a:srgbClr val="A31515"/>
                </a:solidFill>
                <a:latin typeface="Consolas" panose="020B0609020204030204" pitchFamily="49" charset="0"/>
              </a:rPr>
              <a:t>"</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p>
          <a:p>
            <a:r>
              <a:rPr lang="en-US" sz="1100" dirty="0">
                <a:solidFill>
                  <a:srgbClr val="000000"/>
                </a:solidFill>
                <a:latin typeface="Consolas" panose="020B0609020204030204" pitchFamily="49" charset="0"/>
              </a:rPr>
              <a:t>        }</a:t>
            </a:r>
            <a:endParaRPr lang="en-US" sz="500" dirty="0"/>
          </a:p>
        </p:txBody>
      </p:sp>
      <p:sp>
        <p:nvSpPr>
          <p:cNvPr id="4" name="CuadroTexto 3">
            <a:extLst>
              <a:ext uri="{FF2B5EF4-FFF2-40B4-BE49-F238E27FC236}">
                <a16:creationId xmlns:a16="http://schemas.microsoft.com/office/drawing/2014/main" id="{2D23D356-BFED-9E92-0506-1F6E92751F64}"/>
              </a:ext>
            </a:extLst>
          </p:cNvPr>
          <p:cNvSpPr txBox="1"/>
          <p:nvPr/>
        </p:nvSpPr>
        <p:spPr>
          <a:xfrm>
            <a:off x="905347" y="244444"/>
            <a:ext cx="10239469" cy="461665"/>
          </a:xfrm>
          <a:prstGeom prst="rect">
            <a:avLst/>
          </a:prstGeom>
          <a:noFill/>
        </p:spPr>
        <p:txBody>
          <a:bodyPr wrap="square" rtlCol="0">
            <a:spAutoFit/>
          </a:bodyPr>
          <a:lstStyle/>
          <a:p>
            <a:pPr algn="ctr"/>
            <a:r>
              <a:rPr lang="en-GB" sz="2400" b="1" dirty="0">
                <a:highlight>
                  <a:srgbClr val="FFFF00"/>
                </a:highlight>
              </a:rPr>
              <a:t>Codigo del Evento de Carga del Formulario, que hace la consulta a la Vista.</a:t>
            </a:r>
            <a:endParaRPr lang="en-US" sz="2400" b="1" dirty="0">
              <a:highlight>
                <a:srgbClr val="FFFF00"/>
              </a:highlight>
            </a:endParaRPr>
          </a:p>
        </p:txBody>
      </p:sp>
    </p:spTree>
    <p:extLst>
      <p:ext uri="{BB962C8B-B14F-4D97-AF65-F5344CB8AC3E}">
        <p14:creationId xmlns:p14="http://schemas.microsoft.com/office/powerpoint/2010/main" val="198854577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2B19C5B-4818-7262-FA32-147C9BD062C8}"/>
              </a:ext>
            </a:extLst>
          </p:cNvPr>
          <p:cNvSpPr txBox="1"/>
          <p:nvPr/>
        </p:nvSpPr>
        <p:spPr>
          <a:xfrm>
            <a:off x="260289" y="1241719"/>
            <a:ext cx="11491110" cy="5078313"/>
          </a:xfrm>
          <a:prstGeom prst="rect">
            <a:avLst/>
          </a:prstGeom>
          <a:noFill/>
        </p:spPr>
        <p:txBody>
          <a:bodyPr wrap="square">
            <a:spAutoFit/>
          </a:bodyPr>
          <a:lstStyle/>
          <a:p>
            <a:r>
              <a:rPr lang="en-US" sz="1800" dirty="0">
                <a:solidFill>
                  <a:srgbClr val="0000FF"/>
                </a:solidFill>
                <a:latin typeface="Consolas" panose="020B0609020204030204" pitchFamily="49" charset="0"/>
              </a:rPr>
              <a:t>private</a:t>
            </a:r>
            <a:r>
              <a:rPr lang="en-US" sz="1800" dirty="0">
                <a:solidFill>
                  <a:srgbClr val="000000"/>
                </a:solidFill>
                <a:latin typeface="Consolas" panose="020B0609020204030204" pitchFamily="49" charset="0"/>
              </a:rPr>
              <a:t> Tuple&lt;</a:t>
            </a:r>
            <a:r>
              <a:rPr lang="en-US" sz="1800" dirty="0">
                <a:solidFill>
                  <a:srgbClr val="0000FF"/>
                </a:solidFill>
                <a:latin typeface="Consolas" panose="020B0609020204030204" pitchFamily="49" charset="0"/>
              </a:rPr>
              <a:t>decimal</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&gt; CalculateTotalAmountAndQuantity(DataTable dataTable)</a:t>
            </a:r>
          </a:p>
          <a:p>
            <a:r>
              <a:rPr lang="en-US" sz="1800" dirty="0">
                <a:solidFill>
                  <a:srgbClr val="000000"/>
                </a:solidFill>
                <a:latin typeface="Consolas" panose="020B0609020204030204" pitchFamily="49" charset="0"/>
              </a:rPr>
              <a:t>        {</a:t>
            </a: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decimal</a:t>
            </a:r>
            <a:r>
              <a:rPr lang="en-US" sz="1800" dirty="0">
                <a:solidFill>
                  <a:srgbClr val="000000"/>
                </a:solidFill>
                <a:latin typeface="Consolas" panose="020B0609020204030204" pitchFamily="49" charset="0"/>
              </a:rPr>
              <a:t> totalAmount = 0;</a:t>
            </a:r>
          </a:p>
          <a:p>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totalQuantity = 0;</a:t>
            </a:r>
          </a:p>
          <a:p>
            <a:endParaRPr lang="en-US" sz="1800" dirty="0">
              <a:solidFill>
                <a:srgbClr val="000000"/>
              </a:solidFill>
              <a:latin typeface="Consolas" panose="020B0609020204030204" pitchFamily="49" charset="0"/>
            </a:endParaRPr>
          </a:p>
          <a:p>
            <a:r>
              <a:rPr lang="en-GB" sz="1800" dirty="0">
                <a:solidFill>
                  <a:srgbClr val="000000"/>
                </a:solidFill>
                <a:latin typeface="Consolas" panose="020B0609020204030204" pitchFamily="49" charset="0"/>
              </a:rPr>
              <a:t>            </a:t>
            </a:r>
            <a:r>
              <a:rPr lang="en-GB" sz="1800" dirty="0">
                <a:solidFill>
                  <a:srgbClr val="0000FF"/>
                </a:solidFill>
                <a:latin typeface="Consolas" panose="020B0609020204030204" pitchFamily="49" charset="0"/>
              </a:rPr>
              <a:t>foreach</a:t>
            </a:r>
            <a:r>
              <a:rPr lang="en-GB" sz="1800" dirty="0">
                <a:solidFill>
                  <a:srgbClr val="000000"/>
                </a:solidFill>
                <a:latin typeface="Consolas" panose="020B0609020204030204" pitchFamily="49" charset="0"/>
              </a:rPr>
              <a:t> (DataRow row </a:t>
            </a:r>
            <a:r>
              <a:rPr lang="en-GB" sz="1800" dirty="0">
                <a:solidFill>
                  <a:srgbClr val="0000FF"/>
                </a:solidFill>
                <a:latin typeface="Consolas" panose="020B0609020204030204" pitchFamily="49" charset="0"/>
              </a:rPr>
              <a:t>in</a:t>
            </a:r>
            <a:r>
              <a:rPr lang="en-GB" sz="1800" dirty="0">
                <a:solidFill>
                  <a:srgbClr val="000000"/>
                </a:solidFill>
                <a:latin typeface="Consolas" panose="020B0609020204030204" pitchFamily="49" charset="0"/>
              </a:rPr>
              <a:t> dataTable.Rows)</a:t>
            </a:r>
          </a:p>
          <a:p>
            <a:r>
              <a:rPr lang="en-US" sz="1800" dirty="0">
                <a:solidFill>
                  <a:srgbClr val="000000"/>
                </a:solidFill>
                <a:latin typeface="Consolas" panose="020B0609020204030204" pitchFamily="49" charset="0"/>
              </a:rPr>
              <a:t>            {</a:t>
            </a:r>
          </a:p>
          <a:p>
            <a:r>
              <a:rPr lang="en-GB" sz="1800" dirty="0">
                <a:solidFill>
                  <a:srgbClr val="000000"/>
                </a:solidFill>
                <a:latin typeface="Consolas" panose="020B0609020204030204" pitchFamily="49" charset="0"/>
              </a:rPr>
              <a:t>                totalAmount += Convert.ToDecimal(row[</a:t>
            </a:r>
            <a:r>
              <a:rPr lang="en-GB" sz="1800" dirty="0">
                <a:solidFill>
                  <a:srgbClr val="A31515"/>
                </a:solidFill>
                <a:latin typeface="Consolas" panose="020B0609020204030204" pitchFamily="49" charset="0"/>
              </a:rPr>
              <a:t>"Total"</a:t>
            </a:r>
            <a:r>
              <a:rPr lang="en-GB" sz="1800" dirty="0">
                <a:solidFill>
                  <a:srgbClr val="000000"/>
                </a:solidFill>
                <a:latin typeface="Consolas" panose="020B0609020204030204" pitchFamily="49" charset="0"/>
              </a:rPr>
              <a:t>]);</a:t>
            </a:r>
          </a:p>
          <a:p>
            <a:endParaRPr lang="en-US" sz="1800" dirty="0">
              <a:solidFill>
                <a:srgbClr val="000000"/>
              </a:solidFill>
              <a:latin typeface="Consolas" panose="020B0609020204030204" pitchFamily="49" charset="0"/>
            </a:endParaRPr>
          </a:p>
          <a:p>
            <a:r>
              <a:rPr lang="es-ES" sz="1800" dirty="0">
                <a:solidFill>
                  <a:srgbClr val="000000"/>
                </a:solidFill>
                <a:latin typeface="Consolas" panose="020B0609020204030204" pitchFamily="49" charset="0"/>
              </a:rPr>
              <a:t>                </a:t>
            </a:r>
            <a:r>
              <a:rPr lang="es-ES" sz="1800" dirty="0">
                <a:solidFill>
                  <a:srgbClr val="008000"/>
                </a:solidFill>
                <a:latin typeface="Consolas" panose="020B0609020204030204" pitchFamily="49" charset="0"/>
              </a:rPr>
              <a:t>// Asegúrate de que la columna "Cantidad" existe y no es nula</a:t>
            </a:r>
            <a:endParaRPr lang="es-ES" sz="1800" dirty="0">
              <a:solidFill>
                <a:srgbClr val="000000"/>
              </a:solidFill>
              <a:latin typeface="Consolas" panose="020B0609020204030204" pitchFamily="49" charset="0"/>
            </a:endParaRPr>
          </a:p>
          <a:p>
            <a:r>
              <a:rPr lang="en-GB" sz="1800" dirty="0">
                <a:solidFill>
                  <a:srgbClr val="000000"/>
                </a:solidFill>
                <a:latin typeface="Consolas" panose="020B0609020204030204" pitchFamily="49" charset="0"/>
              </a:rPr>
              <a:t>                </a:t>
            </a:r>
            <a:r>
              <a:rPr lang="en-GB" sz="1800" dirty="0">
                <a:solidFill>
                  <a:srgbClr val="0000FF"/>
                </a:solidFill>
                <a:latin typeface="Consolas" panose="020B0609020204030204" pitchFamily="49" charset="0"/>
              </a:rPr>
              <a:t>if</a:t>
            </a:r>
            <a:r>
              <a:rPr lang="en-GB" sz="1800" dirty="0">
                <a:solidFill>
                  <a:srgbClr val="000000"/>
                </a:solidFill>
                <a:latin typeface="Consolas" panose="020B0609020204030204" pitchFamily="49" charset="0"/>
              </a:rPr>
              <a:t> (row[</a:t>
            </a:r>
            <a:r>
              <a:rPr lang="en-GB" sz="1800" dirty="0">
                <a:solidFill>
                  <a:srgbClr val="A31515"/>
                </a:solidFill>
                <a:latin typeface="Consolas" panose="020B0609020204030204" pitchFamily="49" charset="0"/>
              </a:rPr>
              <a:t>"Cantidad"</a:t>
            </a:r>
            <a:r>
              <a:rPr lang="en-GB" sz="1800" dirty="0">
                <a:solidFill>
                  <a:srgbClr val="000000"/>
                </a:solidFill>
                <a:latin typeface="Consolas" panose="020B0609020204030204" pitchFamily="49" charset="0"/>
              </a:rPr>
              <a:t>] != DBNull.Value)</a:t>
            </a:r>
          </a:p>
          <a:p>
            <a:r>
              <a:rPr lang="en-US" sz="1800" dirty="0">
                <a:solidFill>
                  <a:srgbClr val="000000"/>
                </a:solidFill>
                <a:latin typeface="Consolas" panose="020B0609020204030204" pitchFamily="49" charset="0"/>
              </a:rPr>
              <a:t>                {</a:t>
            </a:r>
          </a:p>
          <a:p>
            <a:r>
              <a:rPr lang="en-US" sz="1800" dirty="0">
                <a:solidFill>
                  <a:srgbClr val="000000"/>
                </a:solidFill>
                <a:latin typeface="Consolas" panose="020B0609020204030204" pitchFamily="49" charset="0"/>
              </a:rPr>
              <a:t>                    totalQuantity += Convert.ToInt32(row[</a:t>
            </a:r>
            <a:r>
              <a:rPr lang="en-US" sz="1800" dirty="0">
                <a:solidFill>
                  <a:srgbClr val="A31515"/>
                </a:solidFill>
                <a:latin typeface="Consolas" panose="020B0609020204030204" pitchFamily="49" charset="0"/>
              </a:rPr>
              <a:t>"Cantidad"</a:t>
            </a:r>
            <a:r>
              <a:rPr lang="en-US" sz="1800" dirty="0">
                <a:solidFill>
                  <a:srgbClr val="000000"/>
                </a:solidFill>
                <a:latin typeface="Consolas" panose="020B0609020204030204" pitchFamily="49" charset="0"/>
              </a:rPr>
              <a:t>]);</a:t>
            </a:r>
          </a:p>
          <a:p>
            <a:r>
              <a:rPr lang="en-US" sz="1800" dirty="0">
                <a:solidFill>
                  <a:srgbClr val="000000"/>
                </a:solidFill>
                <a:latin typeface="Consolas" panose="020B0609020204030204" pitchFamily="49" charset="0"/>
              </a:rPr>
              <a:t>                }</a:t>
            </a:r>
          </a:p>
          <a:p>
            <a:r>
              <a:rPr lang="en-US" sz="1800" dirty="0">
                <a:solidFill>
                  <a:srgbClr val="000000"/>
                </a:solidFill>
                <a:latin typeface="Consolas" panose="020B0609020204030204" pitchFamily="49" charset="0"/>
              </a:rPr>
              <a:t>            }</a:t>
            </a:r>
          </a:p>
          <a:p>
            <a:endParaRPr lang="en-US" sz="1800" dirty="0">
              <a:solidFill>
                <a:srgbClr val="000000"/>
              </a:solidFill>
              <a:latin typeface="Consolas" panose="020B0609020204030204" pitchFamily="49" charset="0"/>
            </a:endParaRPr>
          </a:p>
          <a:p>
            <a:r>
              <a:rPr lang="en-GB" sz="1800" dirty="0">
                <a:solidFill>
                  <a:srgbClr val="000000"/>
                </a:solidFill>
                <a:latin typeface="Consolas" panose="020B0609020204030204" pitchFamily="49" charset="0"/>
              </a:rPr>
              <a:t>            </a:t>
            </a:r>
            <a:r>
              <a:rPr lang="en-GB" sz="1800" dirty="0">
                <a:solidFill>
                  <a:srgbClr val="0000FF"/>
                </a:solidFill>
                <a:latin typeface="Consolas" panose="020B0609020204030204" pitchFamily="49" charset="0"/>
              </a:rPr>
              <a:t>return</a:t>
            </a:r>
            <a:r>
              <a:rPr lang="en-GB" sz="1800" dirty="0">
                <a:solidFill>
                  <a:srgbClr val="000000"/>
                </a:solidFill>
                <a:latin typeface="Consolas" panose="020B0609020204030204" pitchFamily="49" charset="0"/>
              </a:rPr>
              <a:t> Tuple.Create(totalAmount, totalQuantity);</a:t>
            </a:r>
          </a:p>
          <a:p>
            <a:r>
              <a:rPr lang="en-US" sz="1800" dirty="0">
                <a:solidFill>
                  <a:srgbClr val="000000"/>
                </a:solidFill>
                <a:latin typeface="Consolas" panose="020B0609020204030204" pitchFamily="49" charset="0"/>
              </a:rPr>
              <a:t>        }</a:t>
            </a:r>
          </a:p>
        </p:txBody>
      </p:sp>
      <p:sp>
        <p:nvSpPr>
          <p:cNvPr id="4" name="CuadroTexto 3">
            <a:extLst>
              <a:ext uri="{FF2B5EF4-FFF2-40B4-BE49-F238E27FC236}">
                <a16:creationId xmlns:a16="http://schemas.microsoft.com/office/drawing/2014/main" id="{1A59B609-D782-4AB8-E479-05062E27CF56}"/>
              </a:ext>
            </a:extLst>
          </p:cNvPr>
          <p:cNvSpPr txBox="1"/>
          <p:nvPr/>
        </p:nvSpPr>
        <p:spPr>
          <a:xfrm>
            <a:off x="905347" y="244444"/>
            <a:ext cx="10239469" cy="461665"/>
          </a:xfrm>
          <a:prstGeom prst="rect">
            <a:avLst/>
          </a:prstGeom>
          <a:noFill/>
        </p:spPr>
        <p:txBody>
          <a:bodyPr wrap="square" rtlCol="0">
            <a:spAutoFit/>
          </a:bodyPr>
          <a:lstStyle/>
          <a:p>
            <a:pPr algn="ctr"/>
            <a:r>
              <a:rPr lang="en-GB" sz="2400" b="1" dirty="0">
                <a:highlight>
                  <a:srgbClr val="FFFF00"/>
                </a:highlight>
              </a:rPr>
              <a:t>Codigo del Metodo Privado para calcular a </a:t>
            </a:r>
            <a:r>
              <a:rPr lang="en-GB" sz="2400" b="1" dirty="0" err="1">
                <a:highlight>
                  <a:srgbClr val="FFFF00"/>
                </a:highlight>
              </a:rPr>
              <a:t>partir</a:t>
            </a:r>
            <a:r>
              <a:rPr lang="en-GB" sz="2400" b="1" dirty="0">
                <a:highlight>
                  <a:srgbClr val="FFFF00"/>
                </a:highlight>
              </a:rPr>
              <a:t> de los Datos del DataTable.</a:t>
            </a:r>
            <a:endParaRPr lang="en-US" sz="2400" b="1" dirty="0">
              <a:highlight>
                <a:srgbClr val="FFFF00"/>
              </a:highlight>
            </a:endParaRPr>
          </a:p>
        </p:txBody>
      </p:sp>
    </p:spTree>
    <p:extLst>
      <p:ext uri="{BB962C8B-B14F-4D97-AF65-F5344CB8AC3E}">
        <p14:creationId xmlns:p14="http://schemas.microsoft.com/office/powerpoint/2010/main" val="207323453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AAAC7A16-70BB-1B8B-6788-FC55F4A4CBA0}"/>
              </a:ext>
            </a:extLst>
          </p:cNvPr>
          <p:cNvSpPr txBox="1"/>
          <p:nvPr/>
        </p:nvSpPr>
        <p:spPr>
          <a:xfrm>
            <a:off x="468516" y="1272878"/>
            <a:ext cx="11454897" cy="3231654"/>
          </a:xfrm>
          <a:prstGeom prst="rect">
            <a:avLst/>
          </a:prstGeom>
          <a:noFill/>
        </p:spPr>
        <p:txBody>
          <a:bodyPr wrap="square">
            <a:spAutoFit/>
          </a:bodyPr>
          <a:lstStyle/>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private</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void</a:t>
            </a:r>
            <a:r>
              <a:rPr lang="en-US" sz="1200" dirty="0">
                <a:solidFill>
                  <a:srgbClr val="000000"/>
                </a:solidFill>
                <a:latin typeface="Consolas" panose="020B0609020204030204" pitchFamily="49" charset="0"/>
              </a:rPr>
              <a:t> btnBuscar_Click(</a:t>
            </a:r>
            <a:r>
              <a:rPr lang="en-US" sz="1200" dirty="0">
                <a:solidFill>
                  <a:srgbClr val="0000FF"/>
                </a:solidFill>
                <a:latin typeface="Consolas" panose="020B0609020204030204" pitchFamily="49" charset="0"/>
              </a:rPr>
              <a:t>object</a:t>
            </a:r>
            <a:r>
              <a:rPr lang="en-US" sz="1200" dirty="0">
                <a:solidFill>
                  <a:srgbClr val="000000"/>
                </a:solidFill>
                <a:latin typeface="Consolas" panose="020B0609020204030204" pitchFamily="49" charset="0"/>
              </a:rPr>
              <a:t> sender, EventArgs e)</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string</a:t>
            </a:r>
            <a:r>
              <a:rPr lang="en-US" sz="1200" dirty="0">
                <a:solidFill>
                  <a:srgbClr val="000000"/>
                </a:solidFill>
                <a:latin typeface="Consolas" panose="020B0609020204030204" pitchFamily="49" charset="0"/>
              </a:rPr>
              <a:t> filtro = txtBuscar.Text;</a:t>
            </a:r>
          </a:p>
          <a:p>
            <a:r>
              <a:rPr lang="en-US" sz="1200" dirty="0">
                <a:solidFill>
                  <a:srgbClr val="000000"/>
                </a:solidFill>
                <a:latin typeface="Consolas" panose="020B0609020204030204" pitchFamily="49" charset="0"/>
              </a:rPr>
              <a:t>            DataTable dt = (DataTable)dataGridView1.DataSource;</a:t>
            </a:r>
          </a:p>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if</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string</a:t>
            </a:r>
            <a:r>
              <a:rPr lang="en-US" sz="1200" dirty="0">
                <a:solidFill>
                  <a:srgbClr val="000000"/>
                </a:solidFill>
                <a:latin typeface="Consolas" panose="020B0609020204030204" pitchFamily="49" charset="0"/>
              </a:rPr>
              <a:t>.IsNullOrEmpty(filtro))</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string</a:t>
            </a:r>
            <a:r>
              <a:rPr lang="en-US" sz="1200" dirty="0">
                <a:solidFill>
                  <a:srgbClr val="000000"/>
                </a:solidFill>
                <a:latin typeface="Consolas" panose="020B0609020204030204" pitchFamily="49" charset="0"/>
              </a:rPr>
              <a:t> expresion = </a:t>
            </a:r>
            <a:r>
              <a:rPr lang="en-US" sz="1200" dirty="0">
                <a:solidFill>
                  <a:srgbClr val="0000FF"/>
                </a:solidFill>
                <a:latin typeface="Consolas" panose="020B0609020204030204" pitchFamily="49" charset="0"/>
              </a:rPr>
              <a:t>string</a:t>
            </a:r>
            <a:r>
              <a:rPr lang="en-US" sz="1200" dirty="0">
                <a:solidFill>
                  <a:srgbClr val="000000"/>
                </a:solidFill>
                <a:latin typeface="Consolas" panose="020B0609020204030204" pitchFamily="49" charset="0"/>
              </a:rPr>
              <a:t>.Format(</a:t>
            </a:r>
            <a:r>
              <a:rPr lang="en-US" sz="1200" dirty="0">
                <a:solidFill>
                  <a:srgbClr val="A31515"/>
                </a:solidFill>
                <a:latin typeface="Consolas" panose="020B0609020204030204" pitchFamily="49" charset="0"/>
              </a:rPr>
              <a:t>"Cliente LIKE '%{0}%' OR Vendedor LIKE '%{0}%' OR Modelo LIKE '%{0}%'"</a:t>
            </a:r>
            <a:r>
              <a:rPr lang="en-US" sz="1200" dirty="0">
                <a:solidFill>
                  <a:srgbClr val="000000"/>
                </a:solidFill>
                <a:latin typeface="Consolas" panose="020B0609020204030204" pitchFamily="49" charset="0"/>
              </a:rPr>
              <a:t>, filtro);</a:t>
            </a:r>
          </a:p>
          <a:p>
            <a:r>
              <a:rPr lang="en-US" sz="1200" dirty="0">
                <a:solidFill>
                  <a:srgbClr val="000000"/>
                </a:solidFill>
                <a:latin typeface="Consolas" panose="020B0609020204030204" pitchFamily="49" charset="0"/>
              </a:rPr>
              <a:t>                dt.DefaultView.RowFilter = expresion;</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else</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dt.DefaultView.RowFilter = </a:t>
            </a:r>
            <a:r>
              <a:rPr lang="en-US" sz="1200" dirty="0">
                <a:solidFill>
                  <a:srgbClr val="A31515"/>
                </a:solidFill>
                <a:latin typeface="Consolas" panose="020B0609020204030204" pitchFamily="49" charset="0"/>
              </a:rPr>
              <a:t>""</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endParaRPr lang="en-US"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UpdateLabels(); </a:t>
            </a:r>
            <a:r>
              <a:rPr lang="en-GB" sz="1200" dirty="0">
                <a:solidFill>
                  <a:srgbClr val="008000"/>
                </a:solidFill>
                <a:latin typeface="Consolas" panose="020B0609020204030204" pitchFamily="49" charset="0"/>
              </a:rPr>
              <a:t>// Call the method to update labels after applying the filter</a:t>
            </a:r>
            <a:endParaRPr lang="en-GB"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p>
        </p:txBody>
      </p:sp>
      <p:sp>
        <p:nvSpPr>
          <p:cNvPr id="4" name="CuadroTexto 3">
            <a:extLst>
              <a:ext uri="{FF2B5EF4-FFF2-40B4-BE49-F238E27FC236}">
                <a16:creationId xmlns:a16="http://schemas.microsoft.com/office/drawing/2014/main" id="{E1EC33A0-5FB4-3452-1252-810E04D94E94}"/>
              </a:ext>
            </a:extLst>
          </p:cNvPr>
          <p:cNvSpPr txBox="1"/>
          <p:nvPr/>
        </p:nvSpPr>
        <p:spPr>
          <a:xfrm>
            <a:off x="905347" y="244444"/>
            <a:ext cx="10239469" cy="461665"/>
          </a:xfrm>
          <a:prstGeom prst="rect">
            <a:avLst/>
          </a:prstGeom>
          <a:noFill/>
        </p:spPr>
        <p:txBody>
          <a:bodyPr wrap="square" rtlCol="0">
            <a:spAutoFit/>
          </a:bodyPr>
          <a:lstStyle/>
          <a:p>
            <a:pPr algn="ctr"/>
            <a:r>
              <a:rPr lang="en-GB" sz="2400" b="1" dirty="0">
                <a:highlight>
                  <a:srgbClr val="FFFF00"/>
                </a:highlight>
              </a:rPr>
              <a:t>Codigo del Evento del Botón Buscar.</a:t>
            </a:r>
            <a:endParaRPr lang="en-US" sz="2400" b="1" dirty="0">
              <a:highlight>
                <a:srgbClr val="FFFF00"/>
              </a:highlight>
            </a:endParaRPr>
          </a:p>
        </p:txBody>
      </p:sp>
    </p:spTree>
    <p:extLst>
      <p:ext uri="{BB962C8B-B14F-4D97-AF65-F5344CB8AC3E}">
        <p14:creationId xmlns:p14="http://schemas.microsoft.com/office/powerpoint/2010/main" val="126078750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D0ED7B3-7133-B0CE-DC20-E15E21D75A23}"/>
              </a:ext>
            </a:extLst>
          </p:cNvPr>
          <p:cNvSpPr txBox="1"/>
          <p:nvPr/>
        </p:nvSpPr>
        <p:spPr>
          <a:xfrm>
            <a:off x="454560" y="1359229"/>
            <a:ext cx="11282880" cy="2862322"/>
          </a:xfrm>
          <a:prstGeom prst="rect">
            <a:avLst/>
          </a:prstGeom>
          <a:noFill/>
        </p:spPr>
        <p:txBody>
          <a:bodyPr wrap="square">
            <a:spAutoFit/>
          </a:bodyPr>
          <a:lstStyle/>
          <a:p>
            <a:r>
              <a:rPr lang="en-US" sz="1800" dirty="0">
                <a:solidFill>
                  <a:srgbClr val="0000FF"/>
                </a:solidFill>
                <a:latin typeface="Consolas" panose="020B0609020204030204" pitchFamily="49" charset="0"/>
              </a:rPr>
              <a:t>private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void</a:t>
            </a:r>
            <a:r>
              <a:rPr lang="en-US" sz="1800" dirty="0">
                <a:solidFill>
                  <a:srgbClr val="000000"/>
                </a:solidFill>
                <a:latin typeface="Consolas" panose="020B0609020204030204" pitchFamily="49" charset="0"/>
              </a:rPr>
              <a:t> btnLimpiar_Click(</a:t>
            </a:r>
            <a:r>
              <a:rPr lang="en-US" sz="1800" dirty="0">
                <a:solidFill>
                  <a:srgbClr val="0000FF"/>
                </a:solidFill>
                <a:latin typeface="Consolas" panose="020B0609020204030204" pitchFamily="49" charset="0"/>
              </a:rPr>
              <a:t>object</a:t>
            </a:r>
            <a:r>
              <a:rPr lang="en-US" sz="1800" dirty="0">
                <a:solidFill>
                  <a:srgbClr val="000000"/>
                </a:solidFill>
                <a:latin typeface="Consolas" panose="020B0609020204030204" pitchFamily="49" charset="0"/>
              </a:rPr>
              <a:t> sender, EventArgs e)</a:t>
            </a:r>
          </a:p>
          <a:p>
            <a:r>
              <a:rPr lang="en-US" sz="1800" dirty="0">
                <a:solidFill>
                  <a:srgbClr val="000000"/>
                </a:solidFill>
                <a:latin typeface="Consolas" panose="020B0609020204030204" pitchFamily="49" charset="0"/>
              </a:rPr>
              <a:t>        {</a:t>
            </a:r>
          </a:p>
          <a:p>
            <a:r>
              <a:rPr lang="es-ES" sz="1800" dirty="0">
                <a:solidFill>
                  <a:srgbClr val="000000"/>
                </a:solidFill>
                <a:latin typeface="Consolas" panose="020B0609020204030204" pitchFamily="49" charset="0"/>
              </a:rPr>
              <a:t>            </a:t>
            </a:r>
            <a:r>
              <a:rPr lang="es-ES" sz="1800" dirty="0">
                <a:solidFill>
                  <a:srgbClr val="008000"/>
                </a:solidFill>
                <a:latin typeface="Consolas" panose="020B0609020204030204" pitchFamily="49" charset="0"/>
              </a:rPr>
              <a:t>// Limpiar el contenido del cuadro de texto de búsqueda</a:t>
            </a:r>
            <a:endParaRPr lang="es-E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txtBuscar.Text = </a:t>
            </a:r>
            <a:r>
              <a:rPr lang="en-US" sz="1800" dirty="0">
                <a:solidFill>
                  <a:srgbClr val="A31515"/>
                </a:solidFill>
                <a:latin typeface="Consolas" panose="020B0609020204030204" pitchFamily="49" charset="0"/>
              </a:rPr>
              <a:t>""</a:t>
            </a:r>
            <a:r>
              <a:rPr lang="en-US" sz="1800" dirty="0">
                <a:solidFill>
                  <a:srgbClr val="000000"/>
                </a:solidFill>
                <a:latin typeface="Consolas" panose="020B0609020204030204" pitchFamily="49" charset="0"/>
              </a:rPr>
              <a:t>;</a:t>
            </a:r>
          </a:p>
          <a:p>
            <a:r>
              <a:rPr lang="en-GB" sz="1800" dirty="0">
                <a:solidFill>
                  <a:srgbClr val="000000"/>
                </a:solidFill>
                <a:latin typeface="Consolas" panose="020B0609020204030204" pitchFamily="49" charset="0"/>
              </a:rPr>
              <a:t>            </a:t>
            </a:r>
            <a:r>
              <a:rPr lang="en-GB" sz="1800" dirty="0">
                <a:solidFill>
                  <a:srgbClr val="008000"/>
                </a:solidFill>
                <a:latin typeface="Consolas" panose="020B0609020204030204" pitchFamily="49" charset="0"/>
              </a:rPr>
              <a:t>// Remove the filter by setting RowFilter to an empty string</a:t>
            </a:r>
            <a:endParaRPr lang="en-GB"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((DataTable)dataGridView1.DataSource).DefaultView.RowFilter = </a:t>
            </a:r>
            <a:r>
              <a:rPr lang="en-US" sz="1800" dirty="0">
                <a:solidFill>
                  <a:srgbClr val="A31515"/>
                </a:solidFill>
                <a:latin typeface="Consolas" panose="020B0609020204030204" pitchFamily="49" charset="0"/>
              </a:rPr>
              <a:t>""</a:t>
            </a:r>
            <a:r>
              <a:rPr lang="en-US" sz="1800" dirty="0">
                <a:solidFill>
                  <a:srgbClr val="000000"/>
                </a:solidFill>
                <a:latin typeface="Consolas" panose="020B0609020204030204" pitchFamily="49" charset="0"/>
              </a:rPr>
              <a:t>;</a:t>
            </a:r>
          </a:p>
          <a:p>
            <a:endParaRPr lang="en-US" sz="1800" dirty="0">
              <a:solidFill>
                <a:srgbClr val="000000"/>
              </a:solidFill>
              <a:latin typeface="Consolas" panose="020B0609020204030204" pitchFamily="49" charset="0"/>
            </a:endParaRPr>
          </a:p>
          <a:p>
            <a:r>
              <a:rPr lang="en-GB" sz="1800" dirty="0">
                <a:solidFill>
                  <a:srgbClr val="000000"/>
                </a:solidFill>
                <a:latin typeface="Consolas" panose="020B0609020204030204" pitchFamily="49" charset="0"/>
              </a:rPr>
              <a:t>            </a:t>
            </a:r>
            <a:r>
              <a:rPr lang="en-GB" sz="1800" dirty="0">
                <a:solidFill>
                  <a:srgbClr val="008000"/>
                </a:solidFill>
                <a:latin typeface="Consolas" panose="020B0609020204030204" pitchFamily="49" charset="0"/>
              </a:rPr>
              <a:t>// Update labels after clearing the filter</a:t>
            </a:r>
            <a:endParaRPr lang="en-GB"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UpdateLabels();</a:t>
            </a:r>
          </a:p>
          <a:p>
            <a:r>
              <a:rPr lang="en-US" sz="1800" dirty="0">
                <a:solidFill>
                  <a:srgbClr val="000000"/>
                </a:solidFill>
                <a:latin typeface="Consolas" panose="020B0609020204030204" pitchFamily="49" charset="0"/>
              </a:rPr>
              <a:t>        }</a:t>
            </a:r>
            <a:endParaRPr lang="en-US" dirty="0"/>
          </a:p>
        </p:txBody>
      </p:sp>
      <p:sp>
        <p:nvSpPr>
          <p:cNvPr id="4" name="CuadroTexto 3">
            <a:extLst>
              <a:ext uri="{FF2B5EF4-FFF2-40B4-BE49-F238E27FC236}">
                <a16:creationId xmlns:a16="http://schemas.microsoft.com/office/drawing/2014/main" id="{502458AE-6E57-CF2F-9200-ED7958B6E188}"/>
              </a:ext>
            </a:extLst>
          </p:cNvPr>
          <p:cNvSpPr txBox="1"/>
          <p:nvPr/>
        </p:nvSpPr>
        <p:spPr>
          <a:xfrm>
            <a:off x="905347" y="244444"/>
            <a:ext cx="10239469" cy="461665"/>
          </a:xfrm>
          <a:prstGeom prst="rect">
            <a:avLst/>
          </a:prstGeom>
          <a:noFill/>
        </p:spPr>
        <p:txBody>
          <a:bodyPr wrap="square" rtlCol="0">
            <a:spAutoFit/>
          </a:bodyPr>
          <a:lstStyle/>
          <a:p>
            <a:pPr algn="ctr"/>
            <a:r>
              <a:rPr lang="en-GB" sz="2400" b="1" dirty="0">
                <a:highlight>
                  <a:srgbClr val="FFFF00"/>
                </a:highlight>
              </a:rPr>
              <a:t>Codigo del Evento del Botón Limpiar.</a:t>
            </a:r>
            <a:endParaRPr lang="en-US" sz="2400" b="1" dirty="0">
              <a:highlight>
                <a:srgbClr val="FFFF00"/>
              </a:highlight>
            </a:endParaRPr>
          </a:p>
        </p:txBody>
      </p:sp>
    </p:spTree>
    <p:extLst>
      <p:ext uri="{BB962C8B-B14F-4D97-AF65-F5344CB8AC3E}">
        <p14:creationId xmlns:p14="http://schemas.microsoft.com/office/powerpoint/2010/main" val="116553314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9F535B3-9A86-DF38-F6A9-216F50EE0DBC}"/>
              </a:ext>
            </a:extLst>
          </p:cNvPr>
          <p:cNvSpPr txBox="1"/>
          <p:nvPr/>
        </p:nvSpPr>
        <p:spPr>
          <a:xfrm>
            <a:off x="508880" y="1197599"/>
            <a:ext cx="11174239" cy="4324261"/>
          </a:xfrm>
          <a:prstGeom prst="rect">
            <a:avLst/>
          </a:prstGeom>
          <a:noFill/>
        </p:spPr>
        <p:txBody>
          <a:bodyPr wrap="square">
            <a:spAutoFit/>
          </a:bodyPr>
          <a:lstStyle/>
          <a:p>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private</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void</a:t>
            </a:r>
            <a:r>
              <a:rPr lang="en-US" sz="1100" dirty="0">
                <a:solidFill>
                  <a:srgbClr val="000000"/>
                </a:solidFill>
                <a:latin typeface="Consolas" panose="020B0609020204030204" pitchFamily="49" charset="0"/>
              </a:rPr>
              <a:t> UpdateLabels()</a:t>
            </a:r>
          </a:p>
          <a:p>
            <a:r>
              <a:rPr lang="en-US" sz="1100" dirty="0">
                <a:solidFill>
                  <a:srgbClr val="000000"/>
                </a:solidFill>
                <a:latin typeface="Consolas" panose="020B0609020204030204" pitchFamily="49" charset="0"/>
              </a:rPr>
              <a:t>        {</a:t>
            </a:r>
          </a:p>
          <a:p>
            <a:r>
              <a:rPr lang="en-GB" sz="1100" dirty="0">
                <a:solidFill>
                  <a:srgbClr val="000000"/>
                </a:solidFill>
                <a:latin typeface="Consolas" panose="020B0609020204030204" pitchFamily="49" charset="0"/>
              </a:rPr>
              <a:t>            </a:t>
            </a:r>
            <a:r>
              <a:rPr lang="en-GB" sz="1100" dirty="0">
                <a:solidFill>
                  <a:srgbClr val="008000"/>
                </a:solidFill>
                <a:latin typeface="Consolas" panose="020B0609020204030204" pitchFamily="49" charset="0"/>
              </a:rPr>
              <a:t>// Calculate and display the total amount and total quantity based on the displayed rows</a:t>
            </a:r>
            <a:endParaRPr lang="en-GB" sz="1100" dirty="0">
              <a:solidFill>
                <a:srgbClr val="000000"/>
              </a:solidFill>
              <a:latin typeface="Consolas" panose="020B0609020204030204" pitchFamily="49" charset="0"/>
            </a:endParaRPr>
          </a:p>
          <a:p>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decimal</a:t>
            </a:r>
            <a:r>
              <a:rPr lang="en-US" sz="1100" dirty="0">
                <a:solidFill>
                  <a:srgbClr val="000000"/>
                </a:solidFill>
                <a:latin typeface="Consolas" panose="020B0609020204030204" pitchFamily="49" charset="0"/>
              </a:rPr>
              <a:t> totalAmount = 0;</a:t>
            </a:r>
          </a:p>
          <a:p>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int</a:t>
            </a:r>
            <a:r>
              <a:rPr lang="en-US" sz="1100" dirty="0">
                <a:solidFill>
                  <a:srgbClr val="000000"/>
                </a:solidFill>
                <a:latin typeface="Consolas" panose="020B0609020204030204" pitchFamily="49" charset="0"/>
              </a:rPr>
              <a:t> totalQuantity = 0;</a:t>
            </a:r>
          </a:p>
          <a:p>
            <a:endParaRPr lang="en-US"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            </a:t>
            </a:r>
            <a:r>
              <a:rPr lang="en-GB" sz="1100" dirty="0">
                <a:solidFill>
                  <a:srgbClr val="0000FF"/>
                </a:solidFill>
                <a:latin typeface="Consolas" panose="020B0609020204030204" pitchFamily="49" charset="0"/>
              </a:rPr>
              <a:t>foreach</a:t>
            </a:r>
            <a:r>
              <a:rPr lang="en-GB" sz="1100" dirty="0">
                <a:solidFill>
                  <a:srgbClr val="000000"/>
                </a:solidFill>
                <a:latin typeface="Consolas" panose="020B0609020204030204" pitchFamily="49" charset="0"/>
              </a:rPr>
              <a:t> (DataGridViewRow row </a:t>
            </a:r>
            <a:r>
              <a:rPr lang="en-GB" sz="1100" dirty="0">
                <a:solidFill>
                  <a:srgbClr val="0000FF"/>
                </a:solidFill>
                <a:latin typeface="Consolas" panose="020B0609020204030204" pitchFamily="49" charset="0"/>
              </a:rPr>
              <a:t>in</a:t>
            </a:r>
            <a:r>
              <a:rPr lang="en-GB" sz="1100" dirty="0">
                <a:solidFill>
                  <a:srgbClr val="000000"/>
                </a:solidFill>
                <a:latin typeface="Consolas" panose="020B0609020204030204" pitchFamily="49" charset="0"/>
              </a:rPr>
              <a:t> dataGridView1.Rows)</a:t>
            </a:r>
          </a:p>
          <a:p>
            <a:r>
              <a:rPr lang="en-US" sz="1100" dirty="0">
                <a:solidFill>
                  <a:srgbClr val="000000"/>
                </a:solidFill>
                <a:latin typeface="Consolas" panose="020B0609020204030204" pitchFamily="49" charset="0"/>
              </a:rPr>
              <a:t>            {</a:t>
            </a:r>
          </a:p>
          <a:p>
            <a:r>
              <a:rPr lang="en-GB" sz="1100" dirty="0">
                <a:solidFill>
                  <a:srgbClr val="000000"/>
                </a:solidFill>
                <a:latin typeface="Consolas" panose="020B0609020204030204" pitchFamily="49" charset="0"/>
              </a:rPr>
              <a:t>                </a:t>
            </a:r>
            <a:r>
              <a:rPr lang="en-GB" sz="1100" dirty="0">
                <a:solidFill>
                  <a:srgbClr val="008000"/>
                </a:solidFill>
                <a:latin typeface="Consolas" panose="020B0609020204030204" pitchFamily="49" charset="0"/>
              </a:rPr>
              <a:t>// Check if the row is visible (filtered in) and not a new row (if applicable)</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                </a:t>
            </a:r>
            <a:r>
              <a:rPr lang="en-GB" sz="1100" dirty="0">
                <a:solidFill>
                  <a:srgbClr val="0000FF"/>
                </a:solidFill>
                <a:latin typeface="Consolas" panose="020B0609020204030204" pitchFamily="49" charset="0"/>
              </a:rPr>
              <a:t>if</a:t>
            </a:r>
            <a:r>
              <a:rPr lang="en-GB" sz="1100" dirty="0">
                <a:solidFill>
                  <a:srgbClr val="000000"/>
                </a:solidFill>
                <a:latin typeface="Consolas" panose="020B0609020204030204" pitchFamily="49" charset="0"/>
              </a:rPr>
              <a:t> (row.Visible &amp;&amp; !row.IsNewRow)</a:t>
            </a:r>
          </a:p>
          <a:p>
            <a:r>
              <a:rPr lang="en-US" sz="1100" dirty="0">
                <a:solidFill>
                  <a:srgbClr val="000000"/>
                </a:solidFill>
                <a:latin typeface="Consolas" panose="020B0609020204030204" pitchFamily="49" charset="0"/>
              </a:rPr>
              <a:t>                {</a:t>
            </a:r>
          </a:p>
          <a:p>
            <a:r>
              <a:rPr lang="en-GB" sz="1100" dirty="0">
                <a:solidFill>
                  <a:srgbClr val="000000"/>
                </a:solidFill>
                <a:latin typeface="Consolas" panose="020B0609020204030204" pitchFamily="49" charset="0"/>
              </a:rPr>
              <a:t>                    totalAmount += Convert.ToDecimal(row.Cells[</a:t>
            </a:r>
            <a:r>
              <a:rPr lang="en-GB" sz="1100" dirty="0">
                <a:solidFill>
                  <a:srgbClr val="A31515"/>
                </a:solidFill>
                <a:latin typeface="Consolas" panose="020B0609020204030204" pitchFamily="49" charset="0"/>
              </a:rPr>
              <a:t>"Total"</a:t>
            </a:r>
            <a:r>
              <a:rPr lang="en-GB" sz="1100" dirty="0">
                <a:solidFill>
                  <a:srgbClr val="000000"/>
                </a:solidFill>
                <a:latin typeface="Consolas" panose="020B0609020204030204" pitchFamily="49" charset="0"/>
              </a:rPr>
              <a:t>].Value);</a:t>
            </a:r>
          </a:p>
          <a:p>
            <a:endParaRPr lang="en-US"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                    </a:t>
            </a:r>
            <a:r>
              <a:rPr lang="en-GB" sz="1100" dirty="0">
                <a:solidFill>
                  <a:srgbClr val="008000"/>
                </a:solidFill>
                <a:latin typeface="Consolas" panose="020B0609020204030204" pitchFamily="49" charset="0"/>
              </a:rPr>
              <a:t>// Ensure the "Cantidad" column exists and is not null</a:t>
            </a:r>
            <a:endParaRPr lang="en-GB"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                    </a:t>
            </a:r>
            <a:r>
              <a:rPr lang="en-GB" sz="1100" dirty="0">
                <a:solidFill>
                  <a:srgbClr val="0000FF"/>
                </a:solidFill>
                <a:latin typeface="Consolas" panose="020B0609020204030204" pitchFamily="49" charset="0"/>
              </a:rPr>
              <a:t>if</a:t>
            </a:r>
            <a:r>
              <a:rPr lang="en-GB" sz="1100" dirty="0">
                <a:solidFill>
                  <a:srgbClr val="000000"/>
                </a:solidFill>
                <a:latin typeface="Consolas" panose="020B0609020204030204" pitchFamily="49" charset="0"/>
              </a:rPr>
              <a:t> (row.Cells[</a:t>
            </a:r>
            <a:r>
              <a:rPr lang="en-GB" sz="1100" dirty="0">
                <a:solidFill>
                  <a:srgbClr val="A31515"/>
                </a:solidFill>
                <a:latin typeface="Consolas" panose="020B0609020204030204" pitchFamily="49" charset="0"/>
              </a:rPr>
              <a:t>"Cantidad"</a:t>
            </a:r>
            <a:r>
              <a:rPr lang="en-GB" sz="1100" dirty="0">
                <a:solidFill>
                  <a:srgbClr val="000000"/>
                </a:solidFill>
                <a:latin typeface="Consolas" panose="020B0609020204030204" pitchFamily="49" charset="0"/>
              </a:rPr>
              <a:t>].Value != </a:t>
            </a:r>
            <a:r>
              <a:rPr lang="en-GB" sz="1100" dirty="0">
                <a:solidFill>
                  <a:srgbClr val="0000FF"/>
                </a:solidFill>
                <a:latin typeface="Consolas" panose="020B0609020204030204" pitchFamily="49" charset="0"/>
              </a:rPr>
              <a:t>null</a:t>
            </a:r>
            <a:r>
              <a:rPr lang="en-GB"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p>
          <a:p>
            <a:r>
              <a:rPr lang="en-GB" sz="1100" dirty="0">
                <a:solidFill>
                  <a:srgbClr val="000000"/>
                </a:solidFill>
                <a:latin typeface="Consolas" panose="020B0609020204030204" pitchFamily="49" charset="0"/>
              </a:rPr>
              <a:t>                        totalQuantity += Convert.ToInt32(row.Cells[</a:t>
            </a:r>
            <a:r>
              <a:rPr lang="en-GB" sz="1100" dirty="0">
                <a:solidFill>
                  <a:srgbClr val="A31515"/>
                </a:solidFill>
                <a:latin typeface="Consolas" panose="020B0609020204030204" pitchFamily="49" charset="0"/>
              </a:rPr>
              <a:t>"Cantidad"</a:t>
            </a:r>
            <a:r>
              <a:rPr lang="en-GB" sz="1100" dirty="0">
                <a:solidFill>
                  <a:srgbClr val="000000"/>
                </a:solidFill>
                <a:latin typeface="Consolas" panose="020B0609020204030204" pitchFamily="49" charset="0"/>
              </a:rPr>
              <a:t>].Value);</a:t>
            </a:r>
          </a:p>
          <a:p>
            <a:r>
              <a:rPr lang="en-US" sz="1100" dirty="0">
                <a:solidFill>
                  <a:srgbClr val="000000"/>
                </a:solidFill>
                <a:latin typeface="Consolas" panose="020B0609020204030204" pitchFamily="49" charset="0"/>
              </a:rPr>
              <a:t>                    }</a:t>
            </a:r>
          </a:p>
          <a:p>
            <a:r>
              <a:rPr lang="en-US" sz="1100" dirty="0">
                <a:solidFill>
                  <a:srgbClr val="000000"/>
                </a:solidFill>
                <a:latin typeface="Consolas" panose="020B0609020204030204" pitchFamily="49" charset="0"/>
              </a:rPr>
              <a:t>                }</a:t>
            </a:r>
          </a:p>
          <a:p>
            <a:r>
              <a:rPr lang="en-US" sz="1100" dirty="0">
                <a:solidFill>
                  <a:srgbClr val="000000"/>
                </a:solidFill>
                <a:latin typeface="Consolas" panose="020B0609020204030204" pitchFamily="49" charset="0"/>
              </a:rPr>
              <a:t>            }</a:t>
            </a:r>
          </a:p>
          <a:p>
            <a:endParaRPr lang="en-US" sz="1100" dirty="0">
              <a:solidFill>
                <a:srgbClr val="000000"/>
              </a:solidFill>
              <a:latin typeface="Consolas" panose="020B0609020204030204" pitchFamily="49" charset="0"/>
            </a:endParaRPr>
          </a:p>
          <a:p>
            <a:r>
              <a:rPr lang="en-GB" sz="1100" dirty="0">
                <a:solidFill>
                  <a:srgbClr val="000000"/>
                </a:solidFill>
                <a:latin typeface="Consolas" panose="020B0609020204030204" pitchFamily="49" charset="0"/>
              </a:rPr>
              <a:t>            lblTotalAmount.Text = </a:t>
            </a:r>
            <a:r>
              <a:rPr lang="en-GB" sz="1100" dirty="0">
                <a:solidFill>
                  <a:srgbClr val="A31515"/>
                </a:solidFill>
                <a:latin typeface="Consolas" panose="020B0609020204030204" pitchFamily="49" charset="0"/>
              </a:rPr>
              <a:t>$"Monto Total: </a:t>
            </a:r>
            <a:r>
              <a:rPr lang="en-GB" sz="1100" dirty="0">
                <a:solidFill>
                  <a:srgbClr val="000000"/>
                </a:solidFill>
                <a:latin typeface="Consolas" panose="020B0609020204030204" pitchFamily="49" charset="0"/>
              </a:rPr>
              <a:t>{totalAmount:</a:t>
            </a:r>
            <a:r>
              <a:rPr lang="en-GB" sz="1100" dirty="0">
                <a:solidFill>
                  <a:srgbClr val="A31515"/>
                </a:solidFill>
                <a:latin typeface="Consolas" panose="020B0609020204030204" pitchFamily="49" charset="0"/>
              </a:rPr>
              <a:t>C</a:t>
            </a:r>
            <a:r>
              <a:rPr lang="en-GB" sz="1100" dirty="0">
                <a:solidFill>
                  <a:srgbClr val="000000"/>
                </a:solidFill>
                <a:latin typeface="Consolas" panose="020B0609020204030204" pitchFamily="49" charset="0"/>
              </a:rPr>
              <a:t>}</a:t>
            </a:r>
            <a:r>
              <a:rPr lang="en-GB" sz="1100" dirty="0">
                <a:solidFill>
                  <a:srgbClr val="A31515"/>
                </a:solidFill>
                <a:latin typeface="Consolas" panose="020B0609020204030204" pitchFamily="49" charset="0"/>
              </a:rPr>
              <a:t>"</a:t>
            </a:r>
            <a:r>
              <a:rPr lang="en-GB"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lblTotalInvoices.Text = </a:t>
            </a:r>
            <a:r>
              <a:rPr lang="en-US" sz="1100" dirty="0">
                <a:solidFill>
                  <a:srgbClr val="A31515"/>
                </a:solidFill>
                <a:latin typeface="Consolas" panose="020B0609020204030204" pitchFamily="49" charset="0"/>
              </a:rPr>
              <a:t>$"Total Facturas: </a:t>
            </a:r>
            <a:r>
              <a:rPr lang="en-US" sz="1100" dirty="0">
                <a:solidFill>
                  <a:srgbClr val="000000"/>
                </a:solidFill>
                <a:latin typeface="Consolas" panose="020B0609020204030204" pitchFamily="49" charset="0"/>
              </a:rPr>
              <a:t>{dataGridView1.Rows.Cast&lt;DataGridViewRow&gt;().Count(row =&gt; row.Visible &amp;&amp; !row.IsNewRow)}</a:t>
            </a:r>
            <a:r>
              <a:rPr lang="en-US" sz="1100" dirty="0">
                <a:solidFill>
                  <a:srgbClr val="A31515"/>
                </a:solidFill>
                <a:latin typeface="Consolas" panose="020B0609020204030204" pitchFamily="49" charset="0"/>
              </a:rPr>
              <a:t>"</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lblTotalQuantity.Text = </a:t>
            </a:r>
            <a:r>
              <a:rPr lang="en-US" sz="1100" dirty="0">
                <a:solidFill>
                  <a:srgbClr val="A31515"/>
                </a:solidFill>
                <a:latin typeface="Consolas" panose="020B0609020204030204" pitchFamily="49" charset="0"/>
              </a:rPr>
              <a:t>$"Cantidad Vendidos: </a:t>
            </a:r>
            <a:r>
              <a:rPr lang="en-US" sz="1100" dirty="0">
                <a:solidFill>
                  <a:srgbClr val="000000"/>
                </a:solidFill>
                <a:latin typeface="Consolas" panose="020B0609020204030204" pitchFamily="49" charset="0"/>
              </a:rPr>
              <a:t>{totalQuantity}</a:t>
            </a:r>
            <a:r>
              <a:rPr lang="en-US" sz="1100" dirty="0">
                <a:solidFill>
                  <a:srgbClr val="A31515"/>
                </a:solidFill>
                <a:latin typeface="Consolas" panose="020B0609020204030204" pitchFamily="49" charset="0"/>
              </a:rPr>
              <a:t>"</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endParaRPr lang="en-US" sz="1100" dirty="0"/>
          </a:p>
        </p:txBody>
      </p:sp>
      <p:sp>
        <p:nvSpPr>
          <p:cNvPr id="4" name="CuadroTexto 3">
            <a:extLst>
              <a:ext uri="{FF2B5EF4-FFF2-40B4-BE49-F238E27FC236}">
                <a16:creationId xmlns:a16="http://schemas.microsoft.com/office/drawing/2014/main" id="{29B5D0F5-E243-A1FC-8840-DA841FE1C3C1}"/>
              </a:ext>
            </a:extLst>
          </p:cNvPr>
          <p:cNvSpPr txBox="1"/>
          <p:nvPr/>
        </p:nvSpPr>
        <p:spPr>
          <a:xfrm>
            <a:off x="905347" y="244444"/>
            <a:ext cx="10239469" cy="461665"/>
          </a:xfrm>
          <a:prstGeom prst="rect">
            <a:avLst/>
          </a:prstGeom>
          <a:noFill/>
        </p:spPr>
        <p:txBody>
          <a:bodyPr wrap="square" rtlCol="0">
            <a:spAutoFit/>
          </a:bodyPr>
          <a:lstStyle/>
          <a:p>
            <a:pPr algn="ctr"/>
            <a:r>
              <a:rPr lang="en-GB" sz="2400" b="1" dirty="0">
                <a:highlight>
                  <a:srgbClr val="FFFF00"/>
                </a:highlight>
              </a:rPr>
              <a:t>Codigo para Actualizar los datos en los Label y en el DataGridView.</a:t>
            </a:r>
            <a:endParaRPr lang="en-US" sz="2400" b="1" dirty="0">
              <a:highlight>
                <a:srgbClr val="FFFF00"/>
              </a:highlight>
            </a:endParaRPr>
          </a:p>
        </p:txBody>
      </p:sp>
    </p:spTree>
    <p:extLst>
      <p:ext uri="{BB962C8B-B14F-4D97-AF65-F5344CB8AC3E}">
        <p14:creationId xmlns:p14="http://schemas.microsoft.com/office/powerpoint/2010/main" val="27818884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B76DA2EA-6C33-3483-5EB7-EC6F0390519A}"/>
              </a:ext>
            </a:extLst>
          </p:cNvPr>
          <p:cNvSpPr txBox="1"/>
          <p:nvPr/>
        </p:nvSpPr>
        <p:spPr>
          <a:xfrm>
            <a:off x="269341" y="1270430"/>
            <a:ext cx="11762714" cy="2308324"/>
          </a:xfrm>
          <a:prstGeom prst="rect">
            <a:avLst/>
          </a:prstGeom>
          <a:noFill/>
        </p:spPr>
        <p:txBody>
          <a:bodyPr wrap="square">
            <a:spAutoFit/>
          </a:bodyPr>
          <a:lstStyle/>
          <a:p>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private</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void</a:t>
            </a:r>
            <a:r>
              <a:rPr lang="en-GB" sz="1600" dirty="0">
                <a:solidFill>
                  <a:srgbClr val="000000"/>
                </a:solidFill>
                <a:latin typeface="Consolas" panose="020B0609020204030204" pitchFamily="49" charset="0"/>
              </a:rPr>
              <a:t> button2_Click(</a:t>
            </a:r>
            <a:r>
              <a:rPr lang="en-GB" sz="1600" dirty="0">
                <a:solidFill>
                  <a:srgbClr val="0000FF"/>
                </a:solidFill>
                <a:latin typeface="Consolas" panose="020B0609020204030204" pitchFamily="49" charset="0"/>
              </a:rPr>
              <a:t>object</a:t>
            </a:r>
            <a:r>
              <a:rPr lang="en-GB" sz="1600" dirty="0">
                <a:solidFill>
                  <a:srgbClr val="000000"/>
                </a:solidFill>
                <a:latin typeface="Consolas" panose="020B0609020204030204" pitchFamily="49" charset="0"/>
              </a:rPr>
              <a:t> sender, EventArgs e)</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 (MessageBox.Show(</a:t>
            </a:r>
            <a:r>
              <a:rPr lang="en-US" sz="1600" dirty="0">
                <a:solidFill>
                  <a:srgbClr val="A31515"/>
                </a:solidFill>
                <a:latin typeface="Consolas" panose="020B0609020204030204" pitchFamily="49" charset="0"/>
              </a:rPr>
              <a:t>"¿Estás seguro de que deseas salir?"</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"Confirmación"</a:t>
            </a:r>
            <a:r>
              <a:rPr lang="en-US" sz="1600" dirty="0">
                <a:solidFill>
                  <a:srgbClr val="000000"/>
                </a:solidFill>
                <a:latin typeface="Consolas" panose="020B0609020204030204" pitchFamily="49" charset="0"/>
              </a:rPr>
              <a:t>, MessageBoxButtons.YesNo, MessageBoxIcon.Question) == DialogResult.Yes)</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Application.Exit();</a:t>
            </a:r>
          </a:p>
          <a:p>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p>
        </p:txBody>
      </p:sp>
      <p:sp>
        <p:nvSpPr>
          <p:cNvPr id="4" name="CuadroTexto 3">
            <a:extLst>
              <a:ext uri="{FF2B5EF4-FFF2-40B4-BE49-F238E27FC236}">
                <a16:creationId xmlns:a16="http://schemas.microsoft.com/office/drawing/2014/main" id="{A1FF6BAF-422C-C3F0-19A8-78D9D943E67E}"/>
              </a:ext>
            </a:extLst>
          </p:cNvPr>
          <p:cNvSpPr txBox="1"/>
          <p:nvPr/>
        </p:nvSpPr>
        <p:spPr>
          <a:xfrm>
            <a:off x="905347" y="244444"/>
            <a:ext cx="10239469" cy="461665"/>
          </a:xfrm>
          <a:prstGeom prst="rect">
            <a:avLst/>
          </a:prstGeom>
          <a:noFill/>
        </p:spPr>
        <p:txBody>
          <a:bodyPr wrap="square" rtlCol="0">
            <a:spAutoFit/>
          </a:bodyPr>
          <a:lstStyle/>
          <a:p>
            <a:pPr algn="ctr"/>
            <a:r>
              <a:rPr lang="en-GB" sz="2400" b="1" dirty="0">
                <a:highlight>
                  <a:srgbClr val="FFFF00"/>
                </a:highlight>
              </a:rPr>
              <a:t>Codigo del Evento del Botón  Salir</a:t>
            </a:r>
            <a:endParaRPr lang="en-US" sz="2400" b="1" dirty="0">
              <a:highlight>
                <a:srgbClr val="FFFF00"/>
              </a:highlight>
            </a:endParaRPr>
          </a:p>
        </p:txBody>
      </p:sp>
    </p:spTree>
    <p:extLst>
      <p:ext uri="{BB962C8B-B14F-4D97-AF65-F5344CB8AC3E}">
        <p14:creationId xmlns:p14="http://schemas.microsoft.com/office/powerpoint/2010/main" val="14310641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A7B96A-6E3D-4B70-8B91-D602CC8FA93D}"/>
              </a:ext>
            </a:extLst>
          </p:cNvPr>
          <p:cNvSpPr txBox="1"/>
          <p:nvPr/>
        </p:nvSpPr>
        <p:spPr>
          <a:xfrm>
            <a:off x="362940" y="114582"/>
            <a:ext cx="6097508" cy="1754326"/>
          </a:xfrm>
          <a:prstGeom prst="rect">
            <a:avLst/>
          </a:prstGeom>
          <a:noFill/>
        </p:spPr>
        <p:txBody>
          <a:bodyPr wrap="square">
            <a:spAutoFit/>
          </a:bodyPr>
          <a:lstStyle/>
          <a:p>
            <a:r>
              <a:rPr lang="en-US" sz="1800" dirty="0">
                <a:solidFill>
                  <a:srgbClr val="008000"/>
                </a:solidFill>
                <a:latin typeface="Consolas" panose="020B0609020204030204" pitchFamily="49" charset="0"/>
              </a:rPr>
              <a:t>--Ejecutamos el store:</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DECLARE</a:t>
            </a:r>
            <a:r>
              <a:rPr lang="en-US" sz="1800" dirty="0">
                <a:solidFill>
                  <a:srgbClr val="000000"/>
                </a:solidFill>
                <a:latin typeface="Consolas" panose="020B0609020204030204" pitchFamily="49" charset="0"/>
              </a:rPr>
              <a:t> @return_value </a:t>
            </a:r>
            <a:r>
              <a:rPr lang="en-US" sz="1800" dirty="0">
                <a:solidFill>
                  <a:srgbClr val="0000FF"/>
                </a:solidFill>
                <a:latin typeface="Consolas" panose="020B0609020204030204" pitchFamily="49" charset="0"/>
              </a:rPr>
              <a:t>int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EXEC</a:t>
            </a:r>
            <a:r>
              <a:rPr lang="en-US" sz="1800" dirty="0">
                <a:solidFill>
                  <a:srgbClr val="000000"/>
                </a:solidFill>
                <a:latin typeface="Consolas" panose="020B0609020204030204" pitchFamily="49" charset="0"/>
              </a:rPr>
              <a:t> @return_value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[dbo]</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SP_Ventas_PorFecha_v_2023_2</a:t>
            </a:r>
          </a:p>
          <a:p>
            <a:r>
              <a:rPr lang="en-US" sz="1800" dirty="0">
                <a:solidFill>
                  <a:srgbClr val="000000"/>
                </a:solidFill>
                <a:latin typeface="Consolas" panose="020B0609020204030204" pitchFamily="49" charset="0"/>
              </a:rPr>
              <a:t>@Fecha_Inicio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'2020-01-01'</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@Fecha_Fin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'2023-12-31'</a:t>
            </a:r>
            <a:endParaRPr lang="en-US" sz="1800" dirty="0">
              <a:solidFill>
                <a:srgbClr val="000000"/>
              </a:solidFill>
              <a:latin typeface="Consolas" panose="020B0609020204030204" pitchFamily="49" charset="0"/>
            </a:endParaRPr>
          </a:p>
        </p:txBody>
      </p:sp>
      <p:pic>
        <p:nvPicPr>
          <p:cNvPr id="5" name="Picture 4">
            <a:extLst>
              <a:ext uri="{FF2B5EF4-FFF2-40B4-BE49-F238E27FC236}">
                <a16:creationId xmlns:a16="http://schemas.microsoft.com/office/drawing/2014/main" id="{D12F6C82-8FE5-4DC6-A7A7-E0105271AE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561" y="2064718"/>
            <a:ext cx="9720404" cy="4678700"/>
          </a:xfrm>
          <a:prstGeom prst="rect">
            <a:avLst/>
          </a:prstGeom>
        </p:spPr>
      </p:pic>
    </p:spTree>
    <p:extLst>
      <p:ext uri="{BB962C8B-B14F-4D97-AF65-F5344CB8AC3E}">
        <p14:creationId xmlns:p14="http://schemas.microsoft.com/office/powerpoint/2010/main" val="29645538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DF7B77A-2BF5-C1F8-04E0-B570B181E77C}"/>
              </a:ext>
            </a:extLst>
          </p:cNvPr>
          <p:cNvPicPr>
            <a:picLocks noChangeAspect="1"/>
          </p:cNvPicPr>
          <p:nvPr/>
        </p:nvPicPr>
        <p:blipFill>
          <a:blip r:embed="rId2"/>
          <a:stretch>
            <a:fillRect/>
          </a:stretch>
        </p:blipFill>
        <p:spPr>
          <a:xfrm>
            <a:off x="1318453" y="1317371"/>
            <a:ext cx="9555093" cy="5422295"/>
          </a:xfrm>
          <a:prstGeom prst="rect">
            <a:avLst/>
          </a:prstGeom>
        </p:spPr>
      </p:pic>
      <p:sp>
        <p:nvSpPr>
          <p:cNvPr id="4" name="CuadroTexto 3">
            <a:extLst>
              <a:ext uri="{FF2B5EF4-FFF2-40B4-BE49-F238E27FC236}">
                <a16:creationId xmlns:a16="http://schemas.microsoft.com/office/drawing/2014/main" id="{DDC627BA-D479-2493-4F3F-0F2C54811F08}"/>
              </a:ext>
            </a:extLst>
          </p:cNvPr>
          <p:cNvSpPr txBox="1"/>
          <p:nvPr/>
        </p:nvSpPr>
        <p:spPr>
          <a:xfrm>
            <a:off x="187278" y="118334"/>
            <a:ext cx="11639774" cy="1200329"/>
          </a:xfrm>
          <a:prstGeom prst="rect">
            <a:avLst/>
          </a:prstGeom>
          <a:noFill/>
        </p:spPr>
        <p:txBody>
          <a:bodyPr wrap="square" rtlCol="0">
            <a:spAutoFit/>
          </a:bodyPr>
          <a:lstStyle/>
          <a:p>
            <a:pPr algn="just"/>
            <a:r>
              <a:rPr lang="es-ES" b="0" i="0" dirty="0">
                <a:effectLst/>
                <a:latin typeface="Söhne"/>
              </a:rPr>
              <a:t>Aquí la idea es que, al hacer un filtro de búsqueda, ya sea por Cliente, Vendedor o incluso por el modelo, al presionar el botón 'buscar', esto dispare los eventos y métodos previamente codificados y nos muestre esa búsqueda. Además, queremos que se actualice el grid y los labels con el Monto Total, el total de Facturas y las Cantidades vendidas. Si presionamos el botón 'limpiar', que regrese al estado sin filtro.</a:t>
            </a:r>
            <a:endParaRPr lang="en-US" dirty="0"/>
          </a:p>
        </p:txBody>
      </p:sp>
    </p:spTree>
    <p:extLst>
      <p:ext uri="{BB962C8B-B14F-4D97-AF65-F5344CB8AC3E}">
        <p14:creationId xmlns:p14="http://schemas.microsoft.com/office/powerpoint/2010/main" val="417649777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D2C3C14-4868-1E77-6B83-68B32D083595}"/>
              </a:ext>
            </a:extLst>
          </p:cNvPr>
          <p:cNvPicPr>
            <a:picLocks noChangeAspect="1"/>
          </p:cNvPicPr>
          <p:nvPr/>
        </p:nvPicPr>
        <p:blipFill>
          <a:blip r:embed="rId2"/>
          <a:stretch>
            <a:fillRect/>
          </a:stretch>
        </p:blipFill>
        <p:spPr>
          <a:xfrm>
            <a:off x="1086523" y="917422"/>
            <a:ext cx="10295404" cy="5826614"/>
          </a:xfrm>
          <a:prstGeom prst="rect">
            <a:avLst/>
          </a:prstGeom>
        </p:spPr>
      </p:pic>
      <p:sp>
        <p:nvSpPr>
          <p:cNvPr id="4" name="CuadroTexto 3">
            <a:extLst>
              <a:ext uri="{FF2B5EF4-FFF2-40B4-BE49-F238E27FC236}">
                <a16:creationId xmlns:a16="http://schemas.microsoft.com/office/drawing/2014/main" id="{A251FD1E-6B3C-176E-AC7E-56FD1E654299}"/>
              </a:ext>
            </a:extLst>
          </p:cNvPr>
          <p:cNvSpPr txBox="1"/>
          <p:nvPr/>
        </p:nvSpPr>
        <p:spPr>
          <a:xfrm>
            <a:off x="360629" y="207716"/>
            <a:ext cx="11470741" cy="646331"/>
          </a:xfrm>
          <a:prstGeom prst="rect">
            <a:avLst/>
          </a:prstGeom>
          <a:noFill/>
        </p:spPr>
        <p:txBody>
          <a:bodyPr wrap="square" rtlCol="0">
            <a:spAutoFit/>
          </a:bodyPr>
          <a:lstStyle/>
          <a:p>
            <a:pPr algn="just"/>
            <a:r>
              <a:rPr lang="es-ES" b="0" i="0" dirty="0">
                <a:effectLst/>
                <a:latin typeface="Söhne"/>
              </a:rPr>
              <a:t>Aquí vemos el resultado con el filtro del modelo 4Runner. Observamos que la consulta ahora trae un monto, unas facturas y unas cantidades solo de ese filtro, con el valor total</a:t>
            </a:r>
            <a:endParaRPr lang="en-US" dirty="0"/>
          </a:p>
        </p:txBody>
      </p:sp>
    </p:spTree>
    <p:extLst>
      <p:ext uri="{BB962C8B-B14F-4D97-AF65-F5344CB8AC3E}">
        <p14:creationId xmlns:p14="http://schemas.microsoft.com/office/powerpoint/2010/main" val="10643901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Calendario&#10;&#10;Descripción generada automáticamente">
            <a:extLst>
              <a:ext uri="{FF2B5EF4-FFF2-40B4-BE49-F238E27FC236}">
                <a16:creationId xmlns:a16="http://schemas.microsoft.com/office/drawing/2014/main" id="{CF87801B-C0F5-4D53-C0AD-78DFBDC45429}"/>
              </a:ext>
            </a:extLst>
          </p:cNvPr>
          <p:cNvPicPr>
            <a:picLocks noChangeAspect="1"/>
          </p:cNvPicPr>
          <p:nvPr/>
        </p:nvPicPr>
        <p:blipFill rotWithShape="1">
          <a:blip r:embed="rId2">
            <a:extLst>
              <a:ext uri="{28A0092B-C50C-407E-A947-70E740481C1C}">
                <a14:useLocalDpi xmlns:a14="http://schemas.microsoft.com/office/drawing/2010/main" val="0"/>
              </a:ext>
            </a:extLst>
          </a:blip>
          <a:srcRect t="822" b="2453"/>
          <a:stretch/>
        </p:blipFill>
        <p:spPr>
          <a:xfrm>
            <a:off x="1032096" y="450409"/>
            <a:ext cx="10274688" cy="6246891"/>
          </a:xfrm>
          <a:prstGeom prst="rect">
            <a:avLst/>
          </a:prstGeom>
        </p:spPr>
      </p:pic>
    </p:spTree>
    <p:extLst>
      <p:ext uri="{BB962C8B-B14F-4D97-AF65-F5344CB8AC3E}">
        <p14:creationId xmlns:p14="http://schemas.microsoft.com/office/powerpoint/2010/main" val="411870770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Gráfico, Gráfico de barras&#10;&#10;Descripción generada automáticamente">
            <a:extLst>
              <a:ext uri="{FF2B5EF4-FFF2-40B4-BE49-F238E27FC236}">
                <a16:creationId xmlns:a16="http://schemas.microsoft.com/office/drawing/2014/main" id="{A4E35ED5-754A-4ED0-3956-CAB1A066CC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132" y="1827618"/>
            <a:ext cx="5842868" cy="3571592"/>
          </a:xfrm>
          <a:prstGeom prst="rect">
            <a:avLst/>
          </a:prstGeom>
        </p:spPr>
      </p:pic>
      <p:pic>
        <p:nvPicPr>
          <p:cNvPr id="3" name="Imagen 2" descr="Gráfico, Gráfico de barras&#10;&#10;Descripción generada automáticamente">
            <a:extLst>
              <a:ext uri="{FF2B5EF4-FFF2-40B4-BE49-F238E27FC236}">
                <a16:creationId xmlns:a16="http://schemas.microsoft.com/office/drawing/2014/main" id="{F08D161E-1FAC-B49D-BB13-9870881FC1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7796" y="1827618"/>
            <a:ext cx="5641072" cy="3469838"/>
          </a:xfrm>
          <a:prstGeom prst="rect">
            <a:avLst/>
          </a:prstGeom>
        </p:spPr>
      </p:pic>
      <p:sp>
        <p:nvSpPr>
          <p:cNvPr id="4" name="CuadroTexto 3">
            <a:extLst>
              <a:ext uri="{FF2B5EF4-FFF2-40B4-BE49-F238E27FC236}">
                <a16:creationId xmlns:a16="http://schemas.microsoft.com/office/drawing/2014/main" id="{BD487B2C-0EC4-156C-7948-730409652782}"/>
              </a:ext>
            </a:extLst>
          </p:cNvPr>
          <p:cNvSpPr txBox="1"/>
          <p:nvPr/>
        </p:nvSpPr>
        <p:spPr>
          <a:xfrm>
            <a:off x="253132" y="434566"/>
            <a:ext cx="11685736" cy="707886"/>
          </a:xfrm>
          <a:prstGeom prst="rect">
            <a:avLst/>
          </a:prstGeom>
          <a:noFill/>
        </p:spPr>
        <p:txBody>
          <a:bodyPr wrap="square" rtlCol="0">
            <a:spAutoFit/>
          </a:bodyPr>
          <a:lstStyle/>
          <a:p>
            <a:pPr algn="just"/>
            <a:r>
              <a:rPr lang="es-ES" sz="2000" b="0" i="0" dirty="0">
                <a:effectLst/>
                <a:latin typeface="Söhne"/>
              </a:rPr>
              <a:t>Como vemos ahora, podemos generar los reportes, visualizar la información en PDF y ver los gráficos, al tiempo que podemos, de forma dinámica, realizar filtros inmediatos de esa información.</a:t>
            </a:r>
            <a:endParaRPr lang="en-US" sz="2000" dirty="0"/>
          </a:p>
        </p:txBody>
      </p:sp>
    </p:spTree>
    <p:extLst>
      <p:ext uri="{BB962C8B-B14F-4D97-AF65-F5344CB8AC3E}">
        <p14:creationId xmlns:p14="http://schemas.microsoft.com/office/powerpoint/2010/main" val="8268721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2F10E7D-B6EB-EBA9-B4B2-20D16334E1FD}"/>
              </a:ext>
            </a:extLst>
          </p:cNvPr>
          <p:cNvSpPr txBox="1"/>
          <p:nvPr/>
        </p:nvSpPr>
        <p:spPr>
          <a:xfrm>
            <a:off x="697522" y="4358697"/>
            <a:ext cx="10936459" cy="1815882"/>
          </a:xfrm>
          <a:prstGeom prst="rect">
            <a:avLst/>
          </a:prstGeom>
          <a:noFill/>
        </p:spPr>
        <p:txBody>
          <a:bodyPr wrap="square">
            <a:spAutoFit/>
          </a:bodyPr>
          <a:lstStyle/>
          <a:p>
            <a:pPr algn="ctr"/>
            <a:r>
              <a:rPr lang="en-US" sz="2800" dirty="0">
                <a:hlinkClick r:id="rId2"/>
              </a:rPr>
              <a:t>https://github.com/JUANCITOPENA/RECURSOS-DE-BASE-DE-DATOS-Y-DATOS-CURSOS-SQL-SERVER-Y-ANALISIS-DE-DATOS/blob/main/SQL%20COMANDOS%20DE%20AYUDA%20ADVISERTENOLOGY-2023.pdf</a:t>
            </a:r>
            <a:endParaRPr lang="en-US" sz="2800" dirty="0"/>
          </a:p>
        </p:txBody>
      </p:sp>
      <p:pic>
        <p:nvPicPr>
          <p:cNvPr id="4" name="Imagen 3">
            <a:extLst>
              <a:ext uri="{FF2B5EF4-FFF2-40B4-BE49-F238E27FC236}">
                <a16:creationId xmlns:a16="http://schemas.microsoft.com/office/drawing/2014/main" id="{98175833-EECC-A85F-68EC-BDACAF54237D}"/>
              </a:ext>
            </a:extLst>
          </p:cNvPr>
          <p:cNvPicPr>
            <a:picLocks noChangeAspect="1"/>
          </p:cNvPicPr>
          <p:nvPr/>
        </p:nvPicPr>
        <p:blipFill>
          <a:blip r:embed="rId3"/>
          <a:stretch>
            <a:fillRect/>
          </a:stretch>
        </p:blipFill>
        <p:spPr>
          <a:xfrm>
            <a:off x="1247756" y="1120482"/>
            <a:ext cx="2078283" cy="2552277"/>
          </a:xfrm>
          <a:prstGeom prst="rect">
            <a:avLst/>
          </a:prstGeom>
        </p:spPr>
      </p:pic>
      <p:sp>
        <p:nvSpPr>
          <p:cNvPr id="6" name="CuadroTexto 5">
            <a:extLst>
              <a:ext uri="{FF2B5EF4-FFF2-40B4-BE49-F238E27FC236}">
                <a16:creationId xmlns:a16="http://schemas.microsoft.com/office/drawing/2014/main" id="{EC0C198B-60C0-0CFB-9AC3-10F7D1678FC8}"/>
              </a:ext>
            </a:extLst>
          </p:cNvPr>
          <p:cNvSpPr txBox="1"/>
          <p:nvPr/>
        </p:nvSpPr>
        <p:spPr>
          <a:xfrm>
            <a:off x="3300029" y="1668752"/>
            <a:ext cx="7264808" cy="954107"/>
          </a:xfrm>
          <a:prstGeom prst="rect">
            <a:avLst/>
          </a:prstGeom>
          <a:noFill/>
        </p:spPr>
        <p:txBody>
          <a:bodyPr wrap="square">
            <a:spAutoFit/>
          </a:bodyPr>
          <a:lstStyle/>
          <a:p>
            <a:pPr algn="ctr"/>
            <a:r>
              <a:rPr lang="es-ES" sz="2800" b="1" i="0" dirty="0">
                <a:solidFill>
                  <a:srgbClr val="24292F"/>
                </a:solidFill>
                <a:effectLst/>
                <a:latin typeface="-apple-system"/>
              </a:rPr>
              <a:t>SQL COMANDOS DE AYUDA ADVISERTENOLOGY-2023.pdf</a:t>
            </a:r>
            <a:endParaRPr lang="en-US" sz="2800" dirty="0"/>
          </a:p>
        </p:txBody>
      </p:sp>
    </p:spTree>
    <p:extLst>
      <p:ext uri="{BB962C8B-B14F-4D97-AF65-F5344CB8AC3E}">
        <p14:creationId xmlns:p14="http://schemas.microsoft.com/office/powerpoint/2010/main" val="324578431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BF49F3EE-3BD2-6985-1992-9631A625AD71}"/>
              </a:ext>
            </a:extLst>
          </p:cNvPr>
          <p:cNvSpPr txBox="1"/>
          <p:nvPr/>
        </p:nvSpPr>
        <p:spPr>
          <a:xfrm>
            <a:off x="321212" y="5399191"/>
            <a:ext cx="11549575" cy="1200329"/>
          </a:xfrm>
          <a:prstGeom prst="rect">
            <a:avLst/>
          </a:prstGeom>
          <a:noFill/>
        </p:spPr>
        <p:txBody>
          <a:bodyPr wrap="square">
            <a:spAutoFit/>
          </a:bodyPr>
          <a:lstStyle/>
          <a:p>
            <a:pPr algn="ctr"/>
            <a:r>
              <a:rPr lang="en-US" sz="2400" dirty="0">
                <a:hlinkClick r:id="rId2"/>
              </a:rPr>
              <a:t>https://advisertecnology.com/index.php/2023/05/05/modelado-de-datos-para-el-negocio-de-ventas-de-vehiculos-un-enfoque-practico-para-aprender-sql-server/</a:t>
            </a:r>
            <a:endParaRPr lang="en-US" sz="2400" dirty="0"/>
          </a:p>
          <a:p>
            <a:pPr algn="ctr"/>
            <a:endParaRPr lang="en-US" sz="2400" dirty="0"/>
          </a:p>
        </p:txBody>
      </p:sp>
      <p:pic>
        <p:nvPicPr>
          <p:cNvPr id="2050" name="Picture 2">
            <a:extLst>
              <a:ext uri="{FF2B5EF4-FFF2-40B4-BE49-F238E27FC236}">
                <a16:creationId xmlns:a16="http://schemas.microsoft.com/office/drawing/2014/main" id="{99DE591F-CFB4-E4FD-A1ED-FA3E53D5DF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470" y="1625934"/>
            <a:ext cx="10522633" cy="2877282"/>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F3643F01-053E-C83B-BCD2-7298F4772CD2}"/>
              </a:ext>
            </a:extLst>
          </p:cNvPr>
          <p:cNvSpPr txBox="1"/>
          <p:nvPr/>
        </p:nvSpPr>
        <p:spPr>
          <a:xfrm>
            <a:off x="513470" y="4547017"/>
            <a:ext cx="10780541" cy="646331"/>
          </a:xfrm>
          <a:prstGeom prst="rect">
            <a:avLst/>
          </a:prstGeom>
          <a:noFill/>
        </p:spPr>
        <p:txBody>
          <a:bodyPr wrap="square">
            <a:spAutoFit/>
          </a:bodyPr>
          <a:lstStyle/>
          <a:p>
            <a:pPr algn="ctr"/>
            <a:r>
              <a:rPr lang="es-ES" b="1" i="0" dirty="0">
                <a:solidFill>
                  <a:srgbClr val="222222"/>
                </a:solidFill>
                <a:effectLst/>
                <a:latin typeface="Open Sans" panose="020B0606030504020204" pitchFamily="34" charset="0"/>
              </a:rPr>
              <a:t>Modelado de datos para el negocio de ventas de vehículos: un enfoque práctico para Aprender SQL Server.</a:t>
            </a:r>
          </a:p>
        </p:txBody>
      </p:sp>
      <p:pic>
        <p:nvPicPr>
          <p:cNvPr id="2052" name="Picture 4" descr="Learning Innovation Because life is Changing">
            <a:extLst>
              <a:ext uri="{FF2B5EF4-FFF2-40B4-BE49-F238E27FC236}">
                <a16:creationId xmlns:a16="http://schemas.microsoft.com/office/drawing/2014/main" id="{3293B3B9-8940-3EE6-3E50-FFA7F434A8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7771" y="272325"/>
            <a:ext cx="5864615" cy="1147766"/>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8021A96A-8AC6-03CA-A863-CF0316CEB9D1}"/>
              </a:ext>
            </a:extLst>
          </p:cNvPr>
          <p:cNvSpPr txBox="1"/>
          <p:nvPr/>
        </p:nvSpPr>
        <p:spPr>
          <a:xfrm>
            <a:off x="180535" y="270006"/>
            <a:ext cx="2492326" cy="1815882"/>
          </a:xfrm>
          <a:prstGeom prst="rect">
            <a:avLst/>
          </a:prstGeom>
          <a:noFill/>
        </p:spPr>
        <p:txBody>
          <a:bodyPr wrap="square" rtlCol="0">
            <a:spAutoFit/>
          </a:bodyPr>
          <a:lstStyle/>
          <a:p>
            <a:pPr algn="ctr"/>
            <a:r>
              <a:rPr lang="en-GB" sz="2800" b="1" dirty="0">
                <a:highlight>
                  <a:srgbClr val="FFFF00"/>
                </a:highlight>
              </a:rPr>
              <a:t>Base de Datos en Mi Blog explicanda paso a paso.</a:t>
            </a:r>
            <a:endParaRPr lang="en-US" sz="2800" b="1" dirty="0">
              <a:highlight>
                <a:srgbClr val="FFFF00"/>
              </a:highlight>
            </a:endParaRPr>
          </a:p>
        </p:txBody>
      </p:sp>
    </p:spTree>
    <p:extLst>
      <p:ext uri="{BB962C8B-B14F-4D97-AF65-F5344CB8AC3E}">
        <p14:creationId xmlns:p14="http://schemas.microsoft.com/office/powerpoint/2010/main" val="266852352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46D07F66-EE05-0DB7-0915-50C4E4978586}"/>
              </a:ext>
            </a:extLst>
          </p:cNvPr>
          <p:cNvSpPr txBox="1"/>
          <p:nvPr/>
        </p:nvSpPr>
        <p:spPr>
          <a:xfrm>
            <a:off x="450166" y="4766880"/>
            <a:ext cx="11465169" cy="1107996"/>
          </a:xfrm>
          <a:prstGeom prst="rect">
            <a:avLst/>
          </a:prstGeom>
          <a:noFill/>
        </p:spPr>
        <p:txBody>
          <a:bodyPr wrap="square">
            <a:spAutoFit/>
          </a:bodyPr>
          <a:lstStyle/>
          <a:p>
            <a:pPr algn="ctr"/>
            <a:r>
              <a:rPr lang="en-US" sz="2200" dirty="0">
                <a:hlinkClick r:id="rId2"/>
              </a:rPr>
              <a:t>https://github.com/JUANCITOPENA/RECURSOS-DE-BASE-DE-DATOS-Y-DATOS-CURSOS-SQL-SERVER-Y-ANALISIS-DE-DATOS/blob/main/BASE%20DE%20DATOS%20VENTAS_VEHICULOS_TOYOTA_v3.sql</a:t>
            </a:r>
            <a:endParaRPr lang="en-US" sz="2200" dirty="0"/>
          </a:p>
          <a:p>
            <a:pPr algn="ctr"/>
            <a:endParaRPr lang="en-US" sz="2200" dirty="0"/>
          </a:p>
        </p:txBody>
      </p:sp>
      <p:pic>
        <p:nvPicPr>
          <p:cNvPr id="3074" name="Picture 2">
            <a:extLst>
              <a:ext uri="{FF2B5EF4-FFF2-40B4-BE49-F238E27FC236}">
                <a16:creationId xmlns:a16="http://schemas.microsoft.com/office/drawing/2014/main" id="{CD30A351-CEC5-BD07-AB52-15B9673766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8315" y="1140084"/>
            <a:ext cx="9249562" cy="2529177"/>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C75E7DDF-58BD-9D54-ED64-CB73F5BF0B72}"/>
              </a:ext>
            </a:extLst>
          </p:cNvPr>
          <p:cNvSpPr txBox="1"/>
          <p:nvPr/>
        </p:nvSpPr>
        <p:spPr>
          <a:xfrm>
            <a:off x="180534" y="270006"/>
            <a:ext cx="12011465" cy="523220"/>
          </a:xfrm>
          <a:prstGeom prst="rect">
            <a:avLst/>
          </a:prstGeom>
          <a:noFill/>
        </p:spPr>
        <p:txBody>
          <a:bodyPr wrap="square" rtlCol="0">
            <a:spAutoFit/>
          </a:bodyPr>
          <a:lstStyle/>
          <a:p>
            <a:pPr algn="ctr"/>
            <a:r>
              <a:rPr lang="en-GB" sz="2800" b="1" dirty="0">
                <a:highlight>
                  <a:srgbClr val="FFFF00"/>
                </a:highlight>
              </a:rPr>
              <a:t>Repositorio con el Script de SQL Server paso a paso en Mi Github</a:t>
            </a:r>
            <a:endParaRPr lang="en-US" sz="2800" b="1" dirty="0">
              <a:highlight>
                <a:srgbClr val="FFFF00"/>
              </a:highlight>
            </a:endParaRPr>
          </a:p>
        </p:txBody>
      </p:sp>
      <p:pic>
        <p:nvPicPr>
          <p:cNvPr id="3076" name="Picture 4" descr="Github Logo">
            <a:extLst>
              <a:ext uri="{FF2B5EF4-FFF2-40B4-BE49-F238E27FC236}">
                <a16:creationId xmlns:a16="http://schemas.microsoft.com/office/drawing/2014/main" id="{9AE9271D-5358-6D46-E28B-E38D4DDC48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046" y="1140083"/>
            <a:ext cx="2588455" cy="2529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25793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59DC60D-1755-6F5F-9AC3-318396DD56B4}"/>
              </a:ext>
            </a:extLst>
          </p:cNvPr>
          <p:cNvPicPr>
            <a:picLocks noChangeAspect="1"/>
          </p:cNvPicPr>
          <p:nvPr/>
        </p:nvPicPr>
        <p:blipFill>
          <a:blip r:embed="rId2"/>
          <a:stretch>
            <a:fillRect/>
          </a:stretch>
        </p:blipFill>
        <p:spPr>
          <a:xfrm>
            <a:off x="1960110" y="0"/>
            <a:ext cx="8271779" cy="6858000"/>
          </a:xfrm>
          <a:prstGeom prst="rect">
            <a:avLst/>
          </a:prstGeom>
        </p:spPr>
      </p:pic>
    </p:spTree>
    <p:extLst>
      <p:ext uri="{BB962C8B-B14F-4D97-AF65-F5344CB8AC3E}">
        <p14:creationId xmlns:p14="http://schemas.microsoft.com/office/powerpoint/2010/main" val="54730658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0FDFE025-8EF1-4560-AD88-2F28DD7909C6}"/>
              </a:ext>
            </a:extLst>
          </p:cNvPr>
          <p:cNvSpPr txBox="1"/>
          <p:nvPr/>
        </p:nvSpPr>
        <p:spPr>
          <a:xfrm>
            <a:off x="485774" y="343585"/>
            <a:ext cx="11077575" cy="461665"/>
          </a:xfrm>
          <a:prstGeom prst="rect">
            <a:avLst/>
          </a:prstGeom>
          <a:noFill/>
        </p:spPr>
        <p:txBody>
          <a:bodyPr wrap="square">
            <a:spAutoFit/>
          </a:bodyPr>
          <a:lstStyle/>
          <a:p>
            <a:pPr algn="ctr"/>
            <a:r>
              <a:rPr lang="es-ES" sz="2400" b="1" i="0" dirty="0">
                <a:solidFill>
                  <a:srgbClr val="FF0000"/>
                </a:solidFill>
                <a:effectLst/>
                <a:latin typeface="YouTube Sans"/>
              </a:rPr>
              <a:t>REPORTE DE VENTAS POR FECHA CON PROCEDIMIENTO ALMACENADO</a:t>
            </a:r>
          </a:p>
        </p:txBody>
      </p:sp>
      <p:sp>
        <p:nvSpPr>
          <p:cNvPr id="6" name="CuadroTexto 5">
            <a:extLst>
              <a:ext uri="{FF2B5EF4-FFF2-40B4-BE49-F238E27FC236}">
                <a16:creationId xmlns:a16="http://schemas.microsoft.com/office/drawing/2014/main" id="{58234577-12C3-18A0-0AE0-34CED261DB11}"/>
              </a:ext>
            </a:extLst>
          </p:cNvPr>
          <p:cNvSpPr txBox="1"/>
          <p:nvPr/>
        </p:nvSpPr>
        <p:spPr>
          <a:xfrm>
            <a:off x="1385181" y="6370502"/>
            <a:ext cx="10474858" cy="369332"/>
          </a:xfrm>
          <a:prstGeom prst="rect">
            <a:avLst/>
          </a:prstGeom>
          <a:noFill/>
        </p:spPr>
        <p:txBody>
          <a:bodyPr wrap="square">
            <a:spAutoFit/>
          </a:bodyPr>
          <a:lstStyle/>
          <a:p>
            <a:r>
              <a:rPr lang="es-DO" b="1" dirty="0">
                <a:effectLst>
                  <a:outerShdw blurRad="38100" dist="38100" dir="2700000" algn="tl">
                    <a:srgbClr val="000000">
                      <a:alpha val="43137"/>
                    </a:srgbClr>
                  </a:outerShdw>
                </a:effectLst>
                <a:highlight>
                  <a:srgbClr val="FFFF00"/>
                </a:highlight>
              </a:rPr>
              <a:t>https://www.youtube.com/watch?v=TkImMz_rBH8&amp;t=3821s&amp;ab_channel=JuancitoPe%C3%B1aV.</a:t>
            </a:r>
          </a:p>
        </p:txBody>
      </p:sp>
      <p:pic>
        <p:nvPicPr>
          <p:cNvPr id="2" name="Elementos multimedia en línea 1" title="Reporte en Crystal Report con Procedimiento Almacenado en SQL Server, C#.">
            <a:hlinkClick r:id="" action="ppaction://media"/>
            <a:extLst>
              <a:ext uri="{FF2B5EF4-FFF2-40B4-BE49-F238E27FC236}">
                <a16:creationId xmlns:a16="http://schemas.microsoft.com/office/drawing/2014/main" id="{9617B6FF-0B55-0F49-2EFA-3A1D2DA2E283}"/>
              </a:ext>
            </a:extLst>
          </p:cNvPr>
          <p:cNvPicPr>
            <a:picLocks noRot="1" noChangeAspect="1"/>
          </p:cNvPicPr>
          <p:nvPr>
            <a:videoFile r:link="rId1"/>
          </p:nvPr>
        </p:nvPicPr>
        <p:blipFill>
          <a:blip r:embed="rId3"/>
          <a:stretch>
            <a:fillRect/>
          </a:stretch>
        </p:blipFill>
        <p:spPr>
          <a:xfrm>
            <a:off x="2440169" y="846003"/>
            <a:ext cx="7311661" cy="5483746"/>
          </a:xfrm>
          <a:prstGeom prst="rect">
            <a:avLst/>
          </a:prstGeom>
        </p:spPr>
      </p:pic>
    </p:spTree>
    <p:extLst>
      <p:ext uri="{BB962C8B-B14F-4D97-AF65-F5344CB8AC3E}">
        <p14:creationId xmlns:p14="http://schemas.microsoft.com/office/powerpoint/2010/main" val="4252561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0FDFE025-8EF1-4560-AD88-2F28DD7909C6}"/>
              </a:ext>
            </a:extLst>
          </p:cNvPr>
          <p:cNvSpPr txBox="1"/>
          <p:nvPr/>
        </p:nvSpPr>
        <p:spPr>
          <a:xfrm>
            <a:off x="485774" y="343585"/>
            <a:ext cx="11077575" cy="461665"/>
          </a:xfrm>
          <a:prstGeom prst="rect">
            <a:avLst/>
          </a:prstGeom>
          <a:noFill/>
        </p:spPr>
        <p:txBody>
          <a:bodyPr wrap="square">
            <a:spAutoFit/>
          </a:bodyPr>
          <a:lstStyle/>
          <a:p>
            <a:pPr algn="ctr"/>
            <a:r>
              <a:rPr lang="es-ES" sz="2400" b="1" i="0" dirty="0">
                <a:solidFill>
                  <a:srgbClr val="FF0000"/>
                </a:solidFill>
                <a:effectLst/>
                <a:latin typeface="YouTube Sans"/>
              </a:rPr>
              <a:t>REPORTE DE VENTAS POR FECHA CON PROCEDIMIENTO ALMACENADO</a:t>
            </a:r>
          </a:p>
        </p:txBody>
      </p:sp>
      <p:pic>
        <p:nvPicPr>
          <p:cNvPr id="4" name="Elementos multimedia en línea 3" title="REPORTE DE VENTAS POR FECHA CON PROCEDIMIENTO ALMACENADO">
            <a:hlinkClick r:id="" action="ppaction://media"/>
            <a:extLst>
              <a:ext uri="{FF2B5EF4-FFF2-40B4-BE49-F238E27FC236}">
                <a16:creationId xmlns:a16="http://schemas.microsoft.com/office/drawing/2014/main" id="{A70DBD2F-BC6D-3BC7-67B6-61D51327E62A}"/>
              </a:ext>
            </a:extLst>
          </p:cNvPr>
          <p:cNvPicPr>
            <a:picLocks noRot="1" noChangeAspect="1"/>
          </p:cNvPicPr>
          <p:nvPr>
            <a:videoFile r:link="rId1"/>
          </p:nvPr>
        </p:nvPicPr>
        <p:blipFill>
          <a:blip r:embed="rId3"/>
          <a:stretch>
            <a:fillRect/>
          </a:stretch>
        </p:blipFill>
        <p:spPr>
          <a:xfrm>
            <a:off x="1496836" y="1054806"/>
            <a:ext cx="9198328" cy="5197055"/>
          </a:xfrm>
          <a:prstGeom prst="rect">
            <a:avLst/>
          </a:prstGeom>
        </p:spPr>
      </p:pic>
      <p:sp>
        <p:nvSpPr>
          <p:cNvPr id="6" name="CuadroTexto 5">
            <a:extLst>
              <a:ext uri="{FF2B5EF4-FFF2-40B4-BE49-F238E27FC236}">
                <a16:creationId xmlns:a16="http://schemas.microsoft.com/office/drawing/2014/main" id="{58234577-12C3-18A0-0AE0-34CED261DB11}"/>
              </a:ext>
            </a:extLst>
          </p:cNvPr>
          <p:cNvSpPr txBox="1"/>
          <p:nvPr/>
        </p:nvSpPr>
        <p:spPr>
          <a:xfrm>
            <a:off x="3333750" y="6329749"/>
            <a:ext cx="6096000" cy="369332"/>
          </a:xfrm>
          <a:prstGeom prst="rect">
            <a:avLst/>
          </a:prstGeom>
          <a:noFill/>
        </p:spPr>
        <p:txBody>
          <a:bodyPr wrap="square">
            <a:spAutoFit/>
          </a:bodyPr>
          <a:lstStyle/>
          <a:p>
            <a:r>
              <a:rPr lang="es-DO" b="1" dirty="0">
                <a:effectLst>
                  <a:outerShdw blurRad="38100" dist="38100" dir="2700000" algn="tl">
                    <a:srgbClr val="000000">
                      <a:alpha val="43137"/>
                    </a:srgbClr>
                  </a:outerShdw>
                </a:effectLst>
              </a:rPr>
              <a:t>https://www.youtube.com/watch?v=MTe4y3F40tI&amp;t=3921s</a:t>
            </a:r>
          </a:p>
        </p:txBody>
      </p:sp>
    </p:spTree>
    <p:extLst>
      <p:ext uri="{BB962C8B-B14F-4D97-AF65-F5344CB8AC3E}">
        <p14:creationId xmlns:p14="http://schemas.microsoft.com/office/powerpoint/2010/main" val="307441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A1F5E17-FDAC-FE18-CDAF-95386F6C01A3}"/>
              </a:ext>
            </a:extLst>
          </p:cNvPr>
          <p:cNvSpPr txBox="1"/>
          <p:nvPr/>
        </p:nvSpPr>
        <p:spPr>
          <a:xfrm>
            <a:off x="3674373" y="578542"/>
            <a:ext cx="8440245" cy="6186309"/>
          </a:xfrm>
          <a:prstGeom prst="rect">
            <a:avLst/>
          </a:prstGeom>
          <a:noFill/>
        </p:spPr>
        <p:txBody>
          <a:bodyPr wrap="square">
            <a:spAutoFit/>
          </a:bodyPr>
          <a:lstStyle/>
          <a:p>
            <a:r>
              <a:rPr lang="es-DO" sz="1200" dirty="0">
                <a:solidFill>
                  <a:srgbClr val="0000FF"/>
                </a:solidFill>
                <a:latin typeface="Consolas" panose="020B0609020204030204" pitchFamily="49" charset="0"/>
              </a:rPr>
              <a:t>CREATE</a:t>
            </a:r>
            <a:r>
              <a:rPr lang="es-DO" sz="1200" dirty="0">
                <a:solidFill>
                  <a:srgbClr val="000000"/>
                </a:solidFill>
                <a:latin typeface="Consolas" panose="020B0609020204030204" pitchFamily="49" charset="0"/>
              </a:rPr>
              <a:t> </a:t>
            </a:r>
            <a:r>
              <a:rPr lang="es-DO" sz="1200" dirty="0">
                <a:solidFill>
                  <a:srgbClr val="808080"/>
                </a:solidFill>
                <a:latin typeface="Consolas" panose="020B0609020204030204" pitchFamily="49" charset="0"/>
              </a:rPr>
              <a:t>OR</a:t>
            </a:r>
            <a:r>
              <a:rPr lang="es-DO" sz="1200" dirty="0">
                <a:solidFill>
                  <a:srgbClr val="000000"/>
                </a:solidFill>
                <a:latin typeface="Consolas" panose="020B0609020204030204" pitchFamily="49" charset="0"/>
              </a:rPr>
              <a:t> </a:t>
            </a:r>
            <a:r>
              <a:rPr lang="es-DO" sz="1200" dirty="0">
                <a:solidFill>
                  <a:srgbClr val="0000FF"/>
                </a:solidFill>
                <a:latin typeface="Consolas" panose="020B0609020204030204" pitchFamily="49" charset="0"/>
              </a:rPr>
              <a:t>ALTER</a:t>
            </a:r>
            <a:r>
              <a:rPr lang="es-DO" sz="1200" dirty="0">
                <a:solidFill>
                  <a:srgbClr val="000000"/>
                </a:solidFill>
                <a:latin typeface="Consolas" panose="020B0609020204030204" pitchFamily="49" charset="0"/>
              </a:rPr>
              <a:t> </a:t>
            </a:r>
            <a:r>
              <a:rPr lang="es-DO" sz="1200" dirty="0">
                <a:solidFill>
                  <a:srgbClr val="0000FF"/>
                </a:solidFill>
                <a:latin typeface="Consolas" panose="020B0609020204030204" pitchFamily="49" charset="0"/>
              </a:rPr>
              <a:t>PROCEDURE</a:t>
            </a:r>
            <a:r>
              <a:rPr lang="es-DO" sz="1200" dirty="0">
                <a:solidFill>
                  <a:srgbClr val="000000"/>
                </a:solidFill>
                <a:latin typeface="Consolas" panose="020B0609020204030204" pitchFamily="49" charset="0"/>
              </a:rPr>
              <a:t> SP_Ventas_PorFecha_v_2023_2</a:t>
            </a:r>
          </a:p>
          <a:p>
            <a:r>
              <a:rPr lang="es-DO" sz="1200" dirty="0">
                <a:solidFill>
                  <a:srgbClr val="000000"/>
                </a:solidFill>
                <a:latin typeface="Consolas" panose="020B0609020204030204" pitchFamily="49" charset="0"/>
              </a:rPr>
              <a:t>@Fecha_Inicio </a:t>
            </a:r>
            <a:r>
              <a:rPr lang="es-DO" sz="1200" dirty="0">
                <a:solidFill>
                  <a:srgbClr val="0000FF"/>
                </a:solidFill>
                <a:latin typeface="Consolas" panose="020B0609020204030204" pitchFamily="49" charset="0"/>
              </a:rPr>
              <a:t>datetime</a:t>
            </a:r>
            <a:r>
              <a:rPr lang="es-DO" sz="1200" dirty="0">
                <a:solidFill>
                  <a:srgbClr val="808080"/>
                </a:solidFill>
                <a:latin typeface="Consolas" panose="020B0609020204030204" pitchFamily="49" charset="0"/>
              </a:rPr>
              <a:t>,</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@Fecha_Fin </a:t>
            </a:r>
            <a:r>
              <a:rPr lang="es-DO" sz="1200" dirty="0">
                <a:solidFill>
                  <a:srgbClr val="0000FF"/>
                </a:solidFill>
                <a:latin typeface="Consolas" panose="020B0609020204030204" pitchFamily="49" charset="0"/>
              </a:rPr>
              <a:t>datetime</a:t>
            </a:r>
            <a:endParaRPr lang="es-DO" sz="1200" dirty="0">
              <a:solidFill>
                <a:srgbClr val="000000"/>
              </a:solidFill>
              <a:latin typeface="Consolas" panose="020B0609020204030204" pitchFamily="49" charset="0"/>
            </a:endParaRPr>
          </a:p>
          <a:p>
            <a:r>
              <a:rPr lang="es-DO" sz="1200" dirty="0">
                <a:solidFill>
                  <a:srgbClr val="0000FF"/>
                </a:solidFill>
                <a:latin typeface="Consolas" panose="020B0609020204030204" pitchFamily="49" charset="0"/>
              </a:rPr>
              <a:t>AS</a:t>
            </a:r>
            <a:endParaRPr lang="es-DO" sz="1200" dirty="0">
              <a:solidFill>
                <a:srgbClr val="000000"/>
              </a:solidFill>
              <a:latin typeface="Consolas" panose="020B0609020204030204" pitchFamily="49" charset="0"/>
            </a:endParaRPr>
          </a:p>
          <a:p>
            <a:r>
              <a:rPr lang="es-DO" sz="1200" dirty="0">
                <a:solidFill>
                  <a:srgbClr val="0000FF"/>
                </a:solidFill>
                <a:latin typeface="Consolas" panose="020B0609020204030204" pitchFamily="49" charset="0"/>
              </a:rPr>
              <a:t>SELECT</a:t>
            </a:r>
            <a:r>
              <a:rPr lang="es-DO" sz="1200" dirty="0">
                <a:solidFill>
                  <a:srgbClr val="000000"/>
                </a:solidFill>
                <a:latin typeface="Consolas" panose="020B0609020204030204" pitchFamily="49" charset="0"/>
              </a:rPr>
              <a:t> V</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ID </a:t>
            </a:r>
            <a:r>
              <a:rPr lang="es-DO" sz="1200" dirty="0">
                <a:solidFill>
                  <a:srgbClr val="0000FF"/>
                </a:solidFill>
                <a:latin typeface="Consolas" panose="020B0609020204030204" pitchFamily="49" charset="0"/>
              </a:rPr>
              <a:t>AS</a:t>
            </a:r>
            <a:r>
              <a:rPr lang="es-DO" sz="1200" dirty="0">
                <a:solidFill>
                  <a:srgbClr val="000000"/>
                </a:solidFill>
                <a:latin typeface="Consolas" panose="020B0609020204030204" pitchFamily="49" charset="0"/>
              </a:rPr>
              <a:t> ID_Venta</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 V</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Fecha_Venta</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 p</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NOMBRE_PAIS </a:t>
            </a:r>
            <a:r>
              <a:rPr lang="es-DO" sz="1200" dirty="0">
                <a:solidFill>
                  <a:srgbClr val="0000FF"/>
                </a:solidFill>
                <a:latin typeface="Consolas" panose="020B0609020204030204" pitchFamily="49" charset="0"/>
              </a:rPr>
              <a:t>as</a:t>
            </a:r>
            <a:r>
              <a:rPr lang="es-DO" sz="1200" dirty="0">
                <a:solidFill>
                  <a:srgbClr val="000000"/>
                </a:solidFill>
                <a:latin typeface="Consolas" panose="020B0609020204030204" pitchFamily="49" charset="0"/>
              </a:rPr>
              <a:t> Pais</a:t>
            </a:r>
            <a:r>
              <a:rPr lang="es-DO" sz="1200" dirty="0">
                <a:solidFill>
                  <a:srgbClr val="808080"/>
                </a:solidFill>
                <a:latin typeface="Consolas" panose="020B0609020204030204" pitchFamily="49" charset="0"/>
              </a:rPr>
              <a:t>,</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C</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Nombre </a:t>
            </a:r>
            <a:r>
              <a:rPr lang="es-DO" sz="1200" dirty="0">
                <a:solidFill>
                  <a:srgbClr val="0000FF"/>
                </a:solidFill>
                <a:latin typeface="Consolas" panose="020B0609020204030204" pitchFamily="49" charset="0"/>
              </a:rPr>
              <a:t>AS</a:t>
            </a:r>
            <a:r>
              <a:rPr lang="es-DO" sz="1200" dirty="0">
                <a:solidFill>
                  <a:srgbClr val="000000"/>
                </a:solidFill>
                <a:latin typeface="Consolas" panose="020B0609020204030204" pitchFamily="49" charset="0"/>
              </a:rPr>
              <a:t> Cliente</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 C</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Direccion </a:t>
            </a:r>
            <a:r>
              <a:rPr lang="es-DO" sz="1200" dirty="0">
                <a:solidFill>
                  <a:srgbClr val="0000FF"/>
                </a:solidFill>
                <a:latin typeface="Consolas" panose="020B0609020204030204" pitchFamily="49" charset="0"/>
              </a:rPr>
              <a:t>AS</a:t>
            </a:r>
            <a:r>
              <a:rPr lang="es-DO" sz="1200" dirty="0">
                <a:solidFill>
                  <a:srgbClr val="000000"/>
                </a:solidFill>
                <a:latin typeface="Consolas" panose="020B0609020204030204" pitchFamily="49" charset="0"/>
              </a:rPr>
              <a:t> Direccion_Cliente</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 C</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Telefono </a:t>
            </a:r>
            <a:r>
              <a:rPr lang="es-DO" sz="1200" dirty="0">
                <a:solidFill>
                  <a:srgbClr val="0000FF"/>
                </a:solidFill>
                <a:latin typeface="Consolas" panose="020B0609020204030204" pitchFamily="49" charset="0"/>
              </a:rPr>
              <a:t>AS</a:t>
            </a:r>
            <a:r>
              <a:rPr lang="es-DO" sz="1200" dirty="0">
                <a:solidFill>
                  <a:srgbClr val="000000"/>
                </a:solidFill>
                <a:latin typeface="Consolas" panose="020B0609020204030204" pitchFamily="49" charset="0"/>
              </a:rPr>
              <a:t> Telefono_Cliente</a:t>
            </a:r>
            <a:r>
              <a:rPr lang="es-DO" sz="1200" dirty="0">
                <a:solidFill>
                  <a:srgbClr val="808080"/>
                </a:solidFill>
                <a:latin typeface="Consolas" panose="020B0609020204030204" pitchFamily="49" charset="0"/>
              </a:rPr>
              <a:t>,</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E</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Nombre </a:t>
            </a:r>
            <a:r>
              <a:rPr lang="es-DO" sz="1200" dirty="0">
                <a:solidFill>
                  <a:srgbClr val="0000FF"/>
                </a:solidFill>
                <a:latin typeface="Consolas" panose="020B0609020204030204" pitchFamily="49" charset="0"/>
              </a:rPr>
              <a:t>AS</a:t>
            </a:r>
            <a:r>
              <a:rPr lang="es-DO" sz="1200" dirty="0">
                <a:solidFill>
                  <a:srgbClr val="000000"/>
                </a:solidFill>
                <a:latin typeface="Consolas" panose="020B0609020204030204" pitchFamily="49" charset="0"/>
              </a:rPr>
              <a:t> Vendedor</a:t>
            </a:r>
            <a:r>
              <a:rPr lang="es-DO" sz="1200" dirty="0">
                <a:solidFill>
                  <a:srgbClr val="808080"/>
                </a:solidFill>
                <a:latin typeface="Consolas" panose="020B0609020204030204" pitchFamily="49" charset="0"/>
              </a:rPr>
              <a:t>,</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CT</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Nombre </a:t>
            </a:r>
            <a:r>
              <a:rPr lang="es-DO" sz="1200" dirty="0">
                <a:solidFill>
                  <a:srgbClr val="0000FF"/>
                </a:solidFill>
                <a:latin typeface="Consolas" panose="020B0609020204030204" pitchFamily="49" charset="0"/>
              </a:rPr>
              <a:t>AS</a:t>
            </a:r>
            <a:r>
              <a:rPr lang="es-DO" sz="1200" dirty="0">
                <a:solidFill>
                  <a:srgbClr val="000000"/>
                </a:solidFill>
                <a:latin typeface="Consolas" panose="020B0609020204030204" pitchFamily="49" charset="0"/>
              </a:rPr>
              <a:t> Categoria</a:t>
            </a:r>
            <a:r>
              <a:rPr lang="es-DO" sz="1200" dirty="0">
                <a:solidFill>
                  <a:srgbClr val="808080"/>
                </a:solidFill>
                <a:latin typeface="Consolas" panose="020B0609020204030204" pitchFamily="49" charset="0"/>
              </a:rPr>
              <a:t>,</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VH</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Modelo</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 VH</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Precio_compra</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 VH</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Precio_ventas</a:t>
            </a:r>
            <a:r>
              <a:rPr lang="es-DO" sz="1200" dirty="0">
                <a:solidFill>
                  <a:srgbClr val="808080"/>
                </a:solidFill>
                <a:latin typeface="Consolas" panose="020B0609020204030204" pitchFamily="49" charset="0"/>
              </a:rPr>
              <a:t>,</a:t>
            </a:r>
            <a:endParaRPr lang="es-DO"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VH</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Stock </a:t>
            </a:r>
            <a:r>
              <a:rPr lang="en-US" sz="1200" dirty="0">
                <a:solidFill>
                  <a:srgbClr val="0000FF"/>
                </a:solidFill>
                <a:latin typeface="Consolas" panose="020B0609020204030204" pitchFamily="49" charset="0"/>
              </a:rPr>
              <a:t>AS</a:t>
            </a:r>
            <a:r>
              <a:rPr lang="en-US" sz="1200" dirty="0">
                <a:solidFill>
                  <a:srgbClr val="000000"/>
                </a:solidFill>
                <a:latin typeface="Consolas" panose="020B0609020204030204" pitchFamily="49" charset="0"/>
              </a:rPr>
              <a:t> Stock_Inicial</a:t>
            </a:r>
            <a:r>
              <a:rPr lang="en-US" sz="1200" dirty="0">
                <a:solidFill>
                  <a:srgbClr val="808080"/>
                </a:solidFill>
                <a:latin typeface="Consolas" panose="020B0609020204030204" pitchFamily="49" charset="0"/>
              </a:rPr>
              <a:t>,</a:t>
            </a:r>
            <a:endParaRPr lang="en-US"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V</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Cantidad</a:t>
            </a:r>
            <a:r>
              <a:rPr lang="es-DO" sz="1200" dirty="0">
                <a:solidFill>
                  <a:srgbClr val="808080"/>
                </a:solidFill>
                <a:latin typeface="Consolas" panose="020B0609020204030204" pitchFamily="49" charset="0"/>
              </a:rPr>
              <a:t>,</a:t>
            </a:r>
            <a:endParaRPr lang="es-DO" sz="1200" dirty="0">
              <a:solidFill>
                <a:srgbClr val="000000"/>
              </a:solidFill>
              <a:latin typeface="Consolas" panose="020B0609020204030204" pitchFamily="49" charset="0"/>
            </a:endParaRPr>
          </a:p>
          <a:p>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VH</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Stock </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FF00FF"/>
                </a:solidFill>
                <a:latin typeface="Consolas" panose="020B0609020204030204" pitchFamily="49" charset="0"/>
              </a:rPr>
              <a:t>SUM</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V</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Cantidad</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AS</a:t>
            </a:r>
            <a:r>
              <a:rPr lang="en-US" sz="1200" dirty="0">
                <a:solidFill>
                  <a:srgbClr val="000000"/>
                </a:solidFill>
                <a:latin typeface="Consolas" panose="020B0609020204030204" pitchFamily="49" charset="0"/>
              </a:rPr>
              <a:t> Stock_Actual</a:t>
            </a:r>
            <a:r>
              <a:rPr lang="en-US" sz="1200" dirty="0">
                <a:solidFill>
                  <a:srgbClr val="808080"/>
                </a:solidFill>
                <a:latin typeface="Consolas" panose="020B0609020204030204" pitchFamily="49" charset="0"/>
              </a:rPr>
              <a:t>,</a:t>
            </a:r>
            <a:endParaRPr lang="en-US"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V</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Total</a:t>
            </a:r>
            <a:r>
              <a:rPr lang="es-DO" sz="1200" dirty="0">
                <a:solidFill>
                  <a:srgbClr val="808080"/>
                </a:solidFill>
                <a:latin typeface="Consolas" panose="020B0609020204030204" pitchFamily="49" charset="0"/>
              </a:rPr>
              <a:t>,</a:t>
            </a:r>
            <a:endParaRPr lang="es-DO" sz="1200" dirty="0">
              <a:solidFill>
                <a:srgbClr val="000000"/>
              </a:solidFill>
              <a:latin typeface="Consolas" panose="020B0609020204030204" pitchFamily="49" charset="0"/>
            </a:endParaRPr>
          </a:p>
          <a:p>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V</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Cantidad </a:t>
            </a:r>
            <a:r>
              <a:rPr lang="es-DO" sz="1200" dirty="0">
                <a:solidFill>
                  <a:srgbClr val="808080"/>
                </a:solidFill>
                <a:latin typeface="Consolas" panose="020B0609020204030204" pitchFamily="49" charset="0"/>
              </a:rPr>
              <a:t>*</a:t>
            </a:r>
            <a:r>
              <a:rPr lang="es-DO" sz="1200" dirty="0">
                <a:solidFill>
                  <a:srgbClr val="0000FF"/>
                </a:solidFill>
                <a:latin typeface="Consolas" panose="020B0609020204030204" pitchFamily="49" charset="0"/>
              </a:rPr>
              <a:t> </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VH</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Precio_ventas </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 VH</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Precio_compra</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 </a:t>
            </a:r>
            <a:r>
              <a:rPr lang="es-DO" sz="1200" dirty="0">
                <a:solidFill>
                  <a:srgbClr val="0000FF"/>
                </a:solidFill>
                <a:latin typeface="Consolas" panose="020B0609020204030204" pitchFamily="49" charset="0"/>
              </a:rPr>
              <a:t>AS</a:t>
            </a:r>
            <a:r>
              <a:rPr lang="es-DO" sz="1200" dirty="0">
                <a:solidFill>
                  <a:srgbClr val="000000"/>
                </a:solidFill>
                <a:latin typeface="Consolas" panose="020B0609020204030204" pitchFamily="49" charset="0"/>
              </a:rPr>
              <a:t> Margen_bruto</a:t>
            </a:r>
            <a:r>
              <a:rPr lang="es-DO" sz="1200" dirty="0">
                <a:solidFill>
                  <a:srgbClr val="808080"/>
                </a:solidFill>
                <a:latin typeface="Consolas" panose="020B0609020204030204" pitchFamily="49" charset="0"/>
              </a:rPr>
              <a:t>,</a:t>
            </a:r>
            <a:endParaRPr lang="es-DO" sz="1200" dirty="0">
              <a:solidFill>
                <a:srgbClr val="000000"/>
              </a:solidFill>
              <a:latin typeface="Consolas" panose="020B0609020204030204" pitchFamily="49" charset="0"/>
            </a:endParaRPr>
          </a:p>
          <a:p>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V</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Cantidad </a:t>
            </a:r>
            <a:r>
              <a:rPr lang="es-DO" sz="1200" dirty="0">
                <a:solidFill>
                  <a:srgbClr val="808080"/>
                </a:solidFill>
                <a:latin typeface="Consolas" panose="020B0609020204030204" pitchFamily="49" charset="0"/>
              </a:rPr>
              <a:t>*</a:t>
            </a:r>
            <a:r>
              <a:rPr lang="es-DO" sz="1200" dirty="0">
                <a:solidFill>
                  <a:srgbClr val="0000FF"/>
                </a:solidFill>
                <a:latin typeface="Consolas" panose="020B0609020204030204" pitchFamily="49" charset="0"/>
              </a:rPr>
              <a:t> </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VH</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Precio_ventas </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 VH</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Precio_compra</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 </a:t>
            </a:r>
            <a:r>
              <a:rPr lang="es-DO" sz="1200" dirty="0">
                <a:solidFill>
                  <a:srgbClr val="808080"/>
                </a:solidFill>
                <a:latin typeface="Consolas" panose="020B0609020204030204" pitchFamily="49" charset="0"/>
              </a:rPr>
              <a:t>/</a:t>
            </a:r>
            <a:r>
              <a:rPr lang="es-DO" sz="1200" dirty="0">
                <a:solidFill>
                  <a:srgbClr val="0000FF"/>
                </a:solidFill>
                <a:latin typeface="Consolas" panose="020B0609020204030204" pitchFamily="49" charset="0"/>
              </a:rPr>
              <a:t> </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V</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Cantidad </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 VH</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Precio_ventas</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 </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 100 </a:t>
            </a:r>
            <a:r>
              <a:rPr lang="es-DO" sz="1200" dirty="0">
                <a:solidFill>
                  <a:srgbClr val="0000FF"/>
                </a:solidFill>
                <a:latin typeface="Consolas" panose="020B0609020204030204" pitchFamily="49" charset="0"/>
              </a:rPr>
              <a:t>AS</a:t>
            </a:r>
            <a:r>
              <a:rPr lang="es-DO" sz="1200" dirty="0">
                <a:solidFill>
                  <a:srgbClr val="000000"/>
                </a:solidFill>
                <a:latin typeface="Consolas" panose="020B0609020204030204" pitchFamily="49" charset="0"/>
              </a:rPr>
              <a:t> "%_Margen"</a:t>
            </a:r>
          </a:p>
          <a:p>
            <a:r>
              <a:rPr lang="es-DO" sz="1200" dirty="0">
                <a:solidFill>
                  <a:srgbClr val="0000FF"/>
                </a:solidFill>
                <a:latin typeface="Consolas" panose="020B0609020204030204" pitchFamily="49" charset="0"/>
              </a:rPr>
              <a:t>FROM</a:t>
            </a:r>
            <a:r>
              <a:rPr lang="es-DO" sz="1200" dirty="0">
                <a:solidFill>
                  <a:srgbClr val="000000"/>
                </a:solidFill>
                <a:latin typeface="Consolas" panose="020B0609020204030204" pitchFamily="49" charset="0"/>
              </a:rPr>
              <a:t> Ventas V</a:t>
            </a:r>
          </a:p>
          <a:p>
            <a:r>
              <a:rPr lang="es-DO" sz="1200" dirty="0">
                <a:solidFill>
                  <a:srgbClr val="808080"/>
                </a:solidFill>
                <a:latin typeface="Consolas" panose="020B0609020204030204" pitchFamily="49" charset="0"/>
              </a:rPr>
              <a:t>INNER</a:t>
            </a:r>
            <a:r>
              <a:rPr lang="es-DO" sz="1200" dirty="0">
                <a:solidFill>
                  <a:srgbClr val="000000"/>
                </a:solidFill>
                <a:latin typeface="Consolas" panose="020B0609020204030204" pitchFamily="49" charset="0"/>
              </a:rPr>
              <a:t> </a:t>
            </a:r>
            <a:r>
              <a:rPr lang="es-DO" sz="1200" dirty="0">
                <a:solidFill>
                  <a:srgbClr val="808080"/>
                </a:solidFill>
                <a:latin typeface="Consolas" panose="020B0609020204030204" pitchFamily="49" charset="0"/>
              </a:rPr>
              <a:t>JOIN</a:t>
            </a:r>
            <a:r>
              <a:rPr lang="es-DO" sz="1200" dirty="0">
                <a:solidFill>
                  <a:srgbClr val="000000"/>
                </a:solidFill>
                <a:latin typeface="Consolas" panose="020B0609020204030204" pitchFamily="49" charset="0"/>
              </a:rPr>
              <a:t> Vehiculos VH </a:t>
            </a:r>
            <a:r>
              <a:rPr lang="es-DO" sz="1200" dirty="0">
                <a:solidFill>
                  <a:srgbClr val="0000FF"/>
                </a:solidFill>
                <a:latin typeface="Consolas" panose="020B0609020204030204" pitchFamily="49" charset="0"/>
              </a:rPr>
              <a:t>ON</a:t>
            </a:r>
            <a:r>
              <a:rPr lang="es-DO" sz="1200" dirty="0">
                <a:solidFill>
                  <a:srgbClr val="000000"/>
                </a:solidFill>
                <a:latin typeface="Consolas" panose="020B0609020204030204" pitchFamily="49" charset="0"/>
              </a:rPr>
              <a:t> V</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ID_Vehiculo </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 VH</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ID</a:t>
            </a:r>
          </a:p>
          <a:p>
            <a:r>
              <a:rPr lang="es-DO" sz="1200" dirty="0">
                <a:solidFill>
                  <a:srgbClr val="808080"/>
                </a:solidFill>
                <a:latin typeface="Consolas" panose="020B0609020204030204" pitchFamily="49" charset="0"/>
              </a:rPr>
              <a:t>INNER</a:t>
            </a:r>
            <a:r>
              <a:rPr lang="es-DO" sz="1200" dirty="0">
                <a:solidFill>
                  <a:srgbClr val="000000"/>
                </a:solidFill>
                <a:latin typeface="Consolas" panose="020B0609020204030204" pitchFamily="49" charset="0"/>
              </a:rPr>
              <a:t> </a:t>
            </a:r>
            <a:r>
              <a:rPr lang="es-DO" sz="1200" dirty="0">
                <a:solidFill>
                  <a:srgbClr val="808080"/>
                </a:solidFill>
                <a:latin typeface="Consolas" panose="020B0609020204030204" pitchFamily="49" charset="0"/>
              </a:rPr>
              <a:t>JOIN</a:t>
            </a:r>
            <a:r>
              <a:rPr lang="es-DO" sz="1200" dirty="0">
                <a:solidFill>
                  <a:srgbClr val="000000"/>
                </a:solidFill>
                <a:latin typeface="Consolas" panose="020B0609020204030204" pitchFamily="49" charset="0"/>
              </a:rPr>
              <a:t> Vehiculo_Categoria VH_Cat </a:t>
            </a:r>
            <a:r>
              <a:rPr lang="es-DO" sz="1200" dirty="0">
                <a:solidFill>
                  <a:srgbClr val="0000FF"/>
                </a:solidFill>
                <a:latin typeface="Consolas" panose="020B0609020204030204" pitchFamily="49" charset="0"/>
              </a:rPr>
              <a:t>ON</a:t>
            </a:r>
            <a:r>
              <a:rPr lang="es-DO" sz="1200" dirty="0">
                <a:solidFill>
                  <a:srgbClr val="000000"/>
                </a:solidFill>
                <a:latin typeface="Consolas" panose="020B0609020204030204" pitchFamily="49" charset="0"/>
              </a:rPr>
              <a:t> VH</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ID </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 VH_Cat</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ID_Vehiculo</a:t>
            </a:r>
          </a:p>
          <a:p>
            <a:r>
              <a:rPr lang="en-US" sz="1200" dirty="0">
                <a:solidFill>
                  <a:srgbClr val="808080"/>
                </a:solidFill>
                <a:latin typeface="Consolas" panose="020B0609020204030204" pitchFamily="49" charset="0"/>
              </a:rPr>
              <a:t>INNER</a:t>
            </a:r>
            <a:r>
              <a:rPr lang="en-US" sz="1200" dirty="0">
                <a:solidFill>
                  <a:srgbClr val="000000"/>
                </a:solidFill>
                <a:latin typeface="Consolas" panose="020B0609020204030204" pitchFamily="49" charset="0"/>
              </a:rPr>
              <a:t> </a:t>
            </a:r>
            <a:r>
              <a:rPr lang="en-US" sz="1200" dirty="0">
                <a:solidFill>
                  <a:srgbClr val="808080"/>
                </a:solidFill>
                <a:latin typeface="Consolas" panose="020B0609020204030204" pitchFamily="49" charset="0"/>
              </a:rPr>
              <a:t>JOIN</a:t>
            </a:r>
            <a:r>
              <a:rPr lang="en-US" sz="1200" dirty="0">
                <a:solidFill>
                  <a:srgbClr val="000000"/>
                </a:solidFill>
                <a:latin typeface="Consolas" panose="020B0609020204030204" pitchFamily="49" charset="0"/>
              </a:rPr>
              <a:t> categoria CT </a:t>
            </a:r>
            <a:r>
              <a:rPr lang="en-US" sz="1200" dirty="0">
                <a:solidFill>
                  <a:srgbClr val="0000FF"/>
                </a:solidFill>
                <a:latin typeface="Consolas" panose="020B0609020204030204" pitchFamily="49" charset="0"/>
              </a:rPr>
              <a:t>ON</a:t>
            </a:r>
            <a:r>
              <a:rPr lang="en-US" sz="1200" dirty="0">
                <a:solidFill>
                  <a:srgbClr val="000000"/>
                </a:solidFill>
                <a:latin typeface="Consolas" panose="020B0609020204030204" pitchFamily="49" charset="0"/>
              </a:rPr>
              <a:t> VH_Cat</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ID_Categoria </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CT</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ID</a:t>
            </a:r>
          </a:p>
          <a:p>
            <a:r>
              <a:rPr lang="fr-FR" sz="1200" dirty="0">
                <a:solidFill>
                  <a:srgbClr val="808080"/>
                </a:solidFill>
                <a:latin typeface="Consolas" panose="020B0609020204030204" pitchFamily="49" charset="0"/>
              </a:rPr>
              <a:t>INNER</a:t>
            </a:r>
            <a:r>
              <a:rPr lang="fr-FR" sz="1200" dirty="0">
                <a:solidFill>
                  <a:srgbClr val="000000"/>
                </a:solidFill>
                <a:latin typeface="Consolas" panose="020B0609020204030204" pitchFamily="49" charset="0"/>
              </a:rPr>
              <a:t> </a:t>
            </a:r>
            <a:r>
              <a:rPr lang="fr-FR" sz="1200" dirty="0">
                <a:solidFill>
                  <a:srgbClr val="808080"/>
                </a:solidFill>
                <a:latin typeface="Consolas" panose="020B0609020204030204" pitchFamily="49" charset="0"/>
              </a:rPr>
              <a:t>JOIN</a:t>
            </a:r>
            <a:r>
              <a:rPr lang="fr-FR" sz="1200" dirty="0">
                <a:solidFill>
                  <a:srgbClr val="000000"/>
                </a:solidFill>
                <a:latin typeface="Consolas" panose="020B0609020204030204" pitchFamily="49" charset="0"/>
              </a:rPr>
              <a:t> Clientes C </a:t>
            </a:r>
            <a:r>
              <a:rPr lang="fr-FR" sz="1200" dirty="0">
                <a:solidFill>
                  <a:srgbClr val="0000FF"/>
                </a:solidFill>
                <a:latin typeface="Consolas" panose="020B0609020204030204" pitchFamily="49" charset="0"/>
              </a:rPr>
              <a:t>ON</a:t>
            </a:r>
            <a:r>
              <a:rPr lang="fr-FR" sz="1200" dirty="0">
                <a:solidFill>
                  <a:srgbClr val="000000"/>
                </a:solidFill>
                <a:latin typeface="Consolas" panose="020B0609020204030204" pitchFamily="49" charset="0"/>
              </a:rPr>
              <a:t> V</a:t>
            </a:r>
            <a:r>
              <a:rPr lang="fr-FR" sz="1200" dirty="0">
                <a:solidFill>
                  <a:srgbClr val="808080"/>
                </a:solidFill>
                <a:latin typeface="Consolas" panose="020B0609020204030204" pitchFamily="49" charset="0"/>
              </a:rPr>
              <a:t>.</a:t>
            </a:r>
            <a:r>
              <a:rPr lang="fr-FR" sz="1200" dirty="0">
                <a:solidFill>
                  <a:srgbClr val="000000"/>
                </a:solidFill>
                <a:latin typeface="Consolas" panose="020B0609020204030204" pitchFamily="49" charset="0"/>
              </a:rPr>
              <a:t>ID_Cliente </a:t>
            </a:r>
            <a:r>
              <a:rPr lang="fr-FR" sz="1200" dirty="0">
                <a:solidFill>
                  <a:srgbClr val="808080"/>
                </a:solidFill>
                <a:latin typeface="Consolas" panose="020B0609020204030204" pitchFamily="49" charset="0"/>
              </a:rPr>
              <a:t>=</a:t>
            </a:r>
            <a:r>
              <a:rPr lang="fr-FR" sz="1200" dirty="0">
                <a:solidFill>
                  <a:srgbClr val="000000"/>
                </a:solidFill>
                <a:latin typeface="Consolas" panose="020B0609020204030204" pitchFamily="49" charset="0"/>
              </a:rPr>
              <a:t> C</a:t>
            </a:r>
            <a:r>
              <a:rPr lang="fr-FR" sz="1200" dirty="0">
                <a:solidFill>
                  <a:srgbClr val="808080"/>
                </a:solidFill>
                <a:latin typeface="Consolas" panose="020B0609020204030204" pitchFamily="49" charset="0"/>
              </a:rPr>
              <a:t>.</a:t>
            </a:r>
            <a:r>
              <a:rPr lang="fr-FR" sz="1200" dirty="0">
                <a:solidFill>
                  <a:srgbClr val="000000"/>
                </a:solidFill>
                <a:latin typeface="Consolas" panose="020B0609020204030204" pitchFamily="49" charset="0"/>
              </a:rPr>
              <a:t>ID</a:t>
            </a:r>
          </a:p>
          <a:p>
            <a:r>
              <a:rPr lang="es-DO" sz="1200" dirty="0">
                <a:solidFill>
                  <a:srgbClr val="808080"/>
                </a:solidFill>
                <a:latin typeface="Consolas" panose="020B0609020204030204" pitchFamily="49" charset="0"/>
              </a:rPr>
              <a:t>INNER</a:t>
            </a:r>
            <a:r>
              <a:rPr lang="es-DO" sz="1200" dirty="0">
                <a:solidFill>
                  <a:srgbClr val="000000"/>
                </a:solidFill>
                <a:latin typeface="Consolas" panose="020B0609020204030204" pitchFamily="49" charset="0"/>
              </a:rPr>
              <a:t> </a:t>
            </a:r>
            <a:r>
              <a:rPr lang="es-DO" sz="1200" dirty="0">
                <a:solidFill>
                  <a:srgbClr val="808080"/>
                </a:solidFill>
                <a:latin typeface="Consolas" panose="020B0609020204030204" pitchFamily="49" charset="0"/>
              </a:rPr>
              <a:t>JOIN</a:t>
            </a:r>
            <a:r>
              <a:rPr lang="es-DO" sz="1200" dirty="0">
                <a:solidFill>
                  <a:srgbClr val="000000"/>
                </a:solidFill>
                <a:latin typeface="Consolas" panose="020B0609020204030204" pitchFamily="49" charset="0"/>
              </a:rPr>
              <a:t> vendedor E </a:t>
            </a:r>
            <a:r>
              <a:rPr lang="es-DO" sz="1200" dirty="0">
                <a:solidFill>
                  <a:srgbClr val="0000FF"/>
                </a:solidFill>
                <a:latin typeface="Consolas" panose="020B0609020204030204" pitchFamily="49" charset="0"/>
              </a:rPr>
              <a:t>ON</a:t>
            </a:r>
            <a:r>
              <a:rPr lang="es-DO" sz="1200" dirty="0">
                <a:solidFill>
                  <a:srgbClr val="000000"/>
                </a:solidFill>
                <a:latin typeface="Consolas" panose="020B0609020204030204" pitchFamily="49" charset="0"/>
              </a:rPr>
              <a:t> V</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ID_Vendedor </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 E</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ID</a:t>
            </a:r>
          </a:p>
          <a:p>
            <a:r>
              <a:rPr lang="fi-FI" sz="1200" dirty="0">
                <a:solidFill>
                  <a:srgbClr val="808080"/>
                </a:solidFill>
                <a:latin typeface="Consolas" panose="020B0609020204030204" pitchFamily="49" charset="0"/>
              </a:rPr>
              <a:t>INNER</a:t>
            </a:r>
            <a:r>
              <a:rPr lang="fi-FI" sz="1200" dirty="0">
                <a:solidFill>
                  <a:srgbClr val="000000"/>
                </a:solidFill>
                <a:latin typeface="Consolas" panose="020B0609020204030204" pitchFamily="49" charset="0"/>
              </a:rPr>
              <a:t> </a:t>
            </a:r>
            <a:r>
              <a:rPr lang="fi-FI" sz="1200" dirty="0">
                <a:solidFill>
                  <a:srgbClr val="808080"/>
                </a:solidFill>
                <a:latin typeface="Consolas" panose="020B0609020204030204" pitchFamily="49" charset="0"/>
              </a:rPr>
              <a:t>JOIN</a:t>
            </a:r>
            <a:r>
              <a:rPr lang="fi-FI" sz="1200" dirty="0">
                <a:solidFill>
                  <a:srgbClr val="000000"/>
                </a:solidFill>
                <a:latin typeface="Consolas" panose="020B0609020204030204" pitchFamily="49" charset="0"/>
              </a:rPr>
              <a:t> PAIS P </a:t>
            </a:r>
            <a:r>
              <a:rPr lang="fi-FI" sz="1200" dirty="0">
                <a:solidFill>
                  <a:srgbClr val="0000FF"/>
                </a:solidFill>
                <a:latin typeface="Consolas" panose="020B0609020204030204" pitchFamily="49" charset="0"/>
              </a:rPr>
              <a:t>ON</a:t>
            </a:r>
            <a:r>
              <a:rPr lang="fi-FI" sz="1200" dirty="0">
                <a:solidFill>
                  <a:srgbClr val="000000"/>
                </a:solidFill>
                <a:latin typeface="Consolas" panose="020B0609020204030204" pitchFamily="49" charset="0"/>
              </a:rPr>
              <a:t> c</a:t>
            </a:r>
            <a:r>
              <a:rPr lang="fi-FI" sz="1200" dirty="0">
                <a:solidFill>
                  <a:srgbClr val="808080"/>
                </a:solidFill>
                <a:latin typeface="Consolas" panose="020B0609020204030204" pitchFamily="49" charset="0"/>
              </a:rPr>
              <a:t>.</a:t>
            </a:r>
            <a:r>
              <a:rPr lang="fi-FI" sz="1200" dirty="0">
                <a:solidFill>
                  <a:srgbClr val="000000"/>
                </a:solidFill>
                <a:latin typeface="Consolas" panose="020B0609020204030204" pitchFamily="49" charset="0"/>
              </a:rPr>
              <a:t>ID_pais</a:t>
            </a:r>
            <a:r>
              <a:rPr lang="fi-FI" sz="1200" dirty="0">
                <a:solidFill>
                  <a:srgbClr val="808080"/>
                </a:solidFill>
                <a:latin typeface="Consolas" panose="020B0609020204030204" pitchFamily="49" charset="0"/>
              </a:rPr>
              <a:t>=</a:t>
            </a:r>
            <a:r>
              <a:rPr lang="fi-FI" sz="1200" dirty="0">
                <a:solidFill>
                  <a:srgbClr val="000000"/>
                </a:solidFill>
                <a:latin typeface="Consolas" panose="020B0609020204030204" pitchFamily="49" charset="0"/>
              </a:rPr>
              <a:t>p</a:t>
            </a:r>
            <a:r>
              <a:rPr lang="fi-FI" sz="1200" dirty="0">
                <a:solidFill>
                  <a:srgbClr val="808080"/>
                </a:solidFill>
                <a:latin typeface="Consolas" panose="020B0609020204030204" pitchFamily="49" charset="0"/>
              </a:rPr>
              <a:t>.</a:t>
            </a:r>
            <a:r>
              <a:rPr lang="fi-FI" sz="1200" dirty="0">
                <a:solidFill>
                  <a:srgbClr val="000000"/>
                </a:solidFill>
                <a:latin typeface="Consolas" panose="020B0609020204030204" pitchFamily="49" charset="0"/>
              </a:rPr>
              <a:t>ID_PAIS</a:t>
            </a:r>
          </a:p>
          <a:p>
            <a:r>
              <a:rPr lang="es-DO" sz="1200" dirty="0">
                <a:solidFill>
                  <a:srgbClr val="808080"/>
                </a:solidFill>
                <a:latin typeface="Consolas" panose="020B0609020204030204" pitchFamily="49" charset="0"/>
              </a:rPr>
              <a:t>INNER</a:t>
            </a:r>
            <a:r>
              <a:rPr lang="es-DO" sz="1200" dirty="0">
                <a:solidFill>
                  <a:srgbClr val="000000"/>
                </a:solidFill>
                <a:latin typeface="Consolas" panose="020B0609020204030204" pitchFamily="49" charset="0"/>
              </a:rPr>
              <a:t> </a:t>
            </a:r>
            <a:r>
              <a:rPr lang="es-DO" sz="1200" dirty="0">
                <a:solidFill>
                  <a:srgbClr val="808080"/>
                </a:solidFill>
                <a:latin typeface="Consolas" panose="020B0609020204030204" pitchFamily="49" charset="0"/>
              </a:rPr>
              <a:t>JOIN</a:t>
            </a:r>
            <a:r>
              <a:rPr lang="es-DO" sz="1200" dirty="0">
                <a:solidFill>
                  <a:srgbClr val="000000"/>
                </a:solidFill>
                <a:latin typeface="Consolas" panose="020B0609020204030204" pitchFamily="49" charset="0"/>
              </a:rPr>
              <a:t> Modelos_URL M </a:t>
            </a:r>
            <a:r>
              <a:rPr lang="es-DO" sz="1200" dirty="0">
                <a:solidFill>
                  <a:srgbClr val="0000FF"/>
                </a:solidFill>
                <a:latin typeface="Consolas" panose="020B0609020204030204" pitchFamily="49" charset="0"/>
              </a:rPr>
              <a:t>ON</a:t>
            </a:r>
            <a:r>
              <a:rPr lang="es-DO" sz="1200" dirty="0">
                <a:solidFill>
                  <a:srgbClr val="000000"/>
                </a:solidFill>
                <a:latin typeface="Consolas" panose="020B0609020204030204" pitchFamily="49" charset="0"/>
              </a:rPr>
              <a:t> VH</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ID </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 M</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ID_Vehiculo</a:t>
            </a:r>
          </a:p>
          <a:p>
            <a:r>
              <a:rPr lang="es-DO" sz="1200" dirty="0">
                <a:solidFill>
                  <a:srgbClr val="808080"/>
                </a:solidFill>
                <a:latin typeface="Consolas" panose="020B0609020204030204" pitchFamily="49" charset="0"/>
              </a:rPr>
              <a:t>INNER</a:t>
            </a:r>
            <a:r>
              <a:rPr lang="es-DO" sz="1200" dirty="0">
                <a:solidFill>
                  <a:srgbClr val="000000"/>
                </a:solidFill>
                <a:latin typeface="Consolas" panose="020B0609020204030204" pitchFamily="49" charset="0"/>
              </a:rPr>
              <a:t> </a:t>
            </a:r>
            <a:r>
              <a:rPr lang="es-DO" sz="1200" dirty="0">
                <a:solidFill>
                  <a:srgbClr val="808080"/>
                </a:solidFill>
                <a:latin typeface="Consolas" panose="020B0609020204030204" pitchFamily="49" charset="0"/>
              </a:rPr>
              <a:t>JOIN</a:t>
            </a:r>
            <a:r>
              <a:rPr lang="es-DO" sz="1200" dirty="0">
                <a:solidFill>
                  <a:srgbClr val="000000"/>
                </a:solidFill>
                <a:latin typeface="Consolas" panose="020B0609020204030204" pitchFamily="49" charset="0"/>
              </a:rPr>
              <a:t> Fotos_vendedor F </a:t>
            </a:r>
            <a:r>
              <a:rPr lang="es-DO" sz="1200" dirty="0">
                <a:solidFill>
                  <a:srgbClr val="0000FF"/>
                </a:solidFill>
                <a:latin typeface="Consolas" panose="020B0609020204030204" pitchFamily="49" charset="0"/>
              </a:rPr>
              <a:t>ON</a:t>
            </a:r>
            <a:r>
              <a:rPr lang="es-DO" sz="1200" dirty="0">
                <a:solidFill>
                  <a:srgbClr val="000000"/>
                </a:solidFill>
                <a:latin typeface="Consolas" panose="020B0609020204030204" pitchFamily="49" charset="0"/>
              </a:rPr>
              <a:t> V</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ID_Vendedor </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 F</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ID_vendedor</a:t>
            </a:r>
          </a:p>
          <a:p>
            <a:r>
              <a:rPr lang="en-US" sz="1200" dirty="0">
                <a:solidFill>
                  <a:srgbClr val="0000FF"/>
                </a:solidFill>
                <a:latin typeface="Consolas" panose="020B0609020204030204" pitchFamily="49" charset="0"/>
              </a:rPr>
              <a:t>WHERE</a:t>
            </a:r>
            <a:r>
              <a:rPr lang="en-US" sz="1200" dirty="0">
                <a:solidFill>
                  <a:srgbClr val="000000"/>
                </a:solidFill>
                <a:latin typeface="Consolas" panose="020B0609020204030204" pitchFamily="49" charset="0"/>
              </a:rPr>
              <a:t> V</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Fecha_Venta </a:t>
            </a:r>
            <a:r>
              <a:rPr lang="en-US" sz="1200" dirty="0">
                <a:solidFill>
                  <a:srgbClr val="808080"/>
                </a:solidFill>
                <a:latin typeface="Consolas" panose="020B0609020204030204" pitchFamily="49" charset="0"/>
              </a:rPr>
              <a:t>BETWEEN</a:t>
            </a:r>
            <a:r>
              <a:rPr lang="en-US" sz="1200" dirty="0">
                <a:solidFill>
                  <a:srgbClr val="000000"/>
                </a:solidFill>
                <a:latin typeface="Consolas" panose="020B0609020204030204" pitchFamily="49" charset="0"/>
              </a:rPr>
              <a:t> @Fecha_Inicio </a:t>
            </a:r>
            <a:r>
              <a:rPr lang="en-US" sz="1200" dirty="0">
                <a:solidFill>
                  <a:srgbClr val="808080"/>
                </a:solidFill>
                <a:latin typeface="Consolas" panose="020B0609020204030204" pitchFamily="49" charset="0"/>
              </a:rPr>
              <a:t>AND</a:t>
            </a:r>
            <a:r>
              <a:rPr lang="en-US" sz="1200" dirty="0">
                <a:solidFill>
                  <a:srgbClr val="000000"/>
                </a:solidFill>
                <a:latin typeface="Consolas" panose="020B0609020204030204" pitchFamily="49" charset="0"/>
              </a:rPr>
              <a:t> @Fecha_Fin</a:t>
            </a:r>
          </a:p>
          <a:p>
            <a:r>
              <a:rPr lang="es-DO" sz="1200" dirty="0">
                <a:solidFill>
                  <a:srgbClr val="0000FF"/>
                </a:solidFill>
                <a:latin typeface="Consolas" panose="020B0609020204030204" pitchFamily="49" charset="0"/>
              </a:rPr>
              <a:t>GROUP</a:t>
            </a:r>
            <a:r>
              <a:rPr lang="es-DO" sz="1200" dirty="0">
                <a:solidFill>
                  <a:srgbClr val="000000"/>
                </a:solidFill>
                <a:latin typeface="Consolas" panose="020B0609020204030204" pitchFamily="49" charset="0"/>
              </a:rPr>
              <a:t> </a:t>
            </a:r>
            <a:r>
              <a:rPr lang="es-DO" sz="1200" dirty="0">
                <a:solidFill>
                  <a:srgbClr val="0000FF"/>
                </a:solidFill>
                <a:latin typeface="Consolas" panose="020B0609020204030204" pitchFamily="49" charset="0"/>
              </a:rPr>
              <a:t>BY</a:t>
            </a:r>
            <a:r>
              <a:rPr lang="es-DO" sz="1200" dirty="0">
                <a:solidFill>
                  <a:srgbClr val="000000"/>
                </a:solidFill>
                <a:latin typeface="Consolas" panose="020B0609020204030204" pitchFamily="49" charset="0"/>
              </a:rPr>
              <a:t> V</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ID</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 V</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Fecha_Venta</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 p</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NOMBRE_PAIS</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V</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Cantidad</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 V</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Precio_Venta</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 V</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Total</a:t>
            </a:r>
            <a:r>
              <a:rPr lang="es-DO" sz="1200" dirty="0">
                <a:solidFill>
                  <a:srgbClr val="808080"/>
                </a:solidFill>
                <a:latin typeface="Consolas" panose="020B0609020204030204" pitchFamily="49" charset="0"/>
              </a:rPr>
              <a:t>,</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C</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Nombre</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 C</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Direccion</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 C</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Telefono</a:t>
            </a:r>
            <a:r>
              <a:rPr lang="es-DO" sz="1200" dirty="0">
                <a:solidFill>
                  <a:srgbClr val="808080"/>
                </a:solidFill>
                <a:latin typeface="Consolas" panose="020B0609020204030204" pitchFamily="49" charset="0"/>
              </a:rPr>
              <a:t>,</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E</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Nombre</a:t>
            </a:r>
            <a:r>
              <a:rPr lang="es-DO" sz="1200" dirty="0">
                <a:solidFill>
                  <a:srgbClr val="808080"/>
                </a:solidFill>
                <a:latin typeface="Consolas" panose="020B0609020204030204" pitchFamily="49" charset="0"/>
              </a:rPr>
              <a:t>,</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VH</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Modelo</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VH</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Precio_compra</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 VH</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Precio_ventas</a:t>
            </a:r>
            <a:r>
              <a:rPr lang="es-DO" sz="1200" dirty="0">
                <a:solidFill>
                  <a:srgbClr val="808080"/>
                </a:solidFill>
                <a:latin typeface="Consolas" panose="020B0609020204030204" pitchFamily="49" charset="0"/>
              </a:rPr>
              <a:t>,</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CT</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Nombre</a:t>
            </a:r>
            <a:r>
              <a:rPr lang="es-DO" sz="1200" dirty="0">
                <a:solidFill>
                  <a:srgbClr val="808080"/>
                </a:solidFill>
                <a:latin typeface="Consolas" panose="020B0609020204030204" pitchFamily="49" charset="0"/>
              </a:rPr>
              <a:t>,</a:t>
            </a:r>
            <a:endParaRPr lang="es-DO" sz="1200" dirty="0">
              <a:solidFill>
                <a:srgbClr val="000000"/>
              </a:solidFill>
              <a:latin typeface="Consolas" panose="020B0609020204030204" pitchFamily="49" charset="0"/>
            </a:endParaRPr>
          </a:p>
          <a:p>
            <a:r>
              <a:rPr lang="es-DO" sz="1200" dirty="0">
                <a:solidFill>
                  <a:srgbClr val="000000"/>
                </a:solidFill>
                <a:latin typeface="Consolas" panose="020B0609020204030204" pitchFamily="49" charset="0"/>
              </a:rPr>
              <a:t>VH</a:t>
            </a:r>
            <a:r>
              <a:rPr lang="es-DO" sz="1200" dirty="0">
                <a:solidFill>
                  <a:srgbClr val="808080"/>
                </a:solidFill>
                <a:latin typeface="Consolas" panose="020B0609020204030204" pitchFamily="49" charset="0"/>
              </a:rPr>
              <a:t>.</a:t>
            </a:r>
            <a:r>
              <a:rPr lang="es-DO" sz="1200" dirty="0">
                <a:solidFill>
                  <a:srgbClr val="000000"/>
                </a:solidFill>
                <a:latin typeface="Consolas" panose="020B0609020204030204" pitchFamily="49" charset="0"/>
              </a:rPr>
              <a:t>Stock</a:t>
            </a:r>
            <a:r>
              <a:rPr lang="es-DO" sz="1200" dirty="0">
                <a:solidFill>
                  <a:srgbClr val="808080"/>
                </a:solidFill>
                <a:latin typeface="Consolas" panose="020B0609020204030204" pitchFamily="49" charset="0"/>
              </a:rPr>
              <a:t>;</a:t>
            </a:r>
            <a:endParaRPr lang="es-DO" sz="1050" dirty="0">
              <a:solidFill>
                <a:srgbClr val="000000"/>
              </a:solidFill>
              <a:latin typeface="Consolas" panose="020B0609020204030204" pitchFamily="49" charset="0"/>
            </a:endParaRPr>
          </a:p>
        </p:txBody>
      </p:sp>
      <p:sp>
        <p:nvSpPr>
          <p:cNvPr id="4" name="CuadroTexto 3">
            <a:extLst>
              <a:ext uri="{FF2B5EF4-FFF2-40B4-BE49-F238E27FC236}">
                <a16:creationId xmlns:a16="http://schemas.microsoft.com/office/drawing/2014/main" id="{294F9287-B89D-994D-711D-C6202CDF1F13}"/>
              </a:ext>
            </a:extLst>
          </p:cNvPr>
          <p:cNvSpPr txBox="1"/>
          <p:nvPr/>
        </p:nvSpPr>
        <p:spPr>
          <a:xfrm>
            <a:off x="133877" y="37997"/>
            <a:ext cx="6042893" cy="523220"/>
          </a:xfrm>
          <a:prstGeom prst="rect">
            <a:avLst/>
          </a:prstGeom>
          <a:noFill/>
        </p:spPr>
        <p:txBody>
          <a:bodyPr wrap="square" rtlCol="0">
            <a:spAutoFit/>
          </a:bodyPr>
          <a:lstStyle/>
          <a:p>
            <a:pPr algn="ctr"/>
            <a:r>
              <a:rPr lang="en-US" sz="2800" b="1" dirty="0">
                <a:solidFill>
                  <a:srgbClr val="002060"/>
                </a:solidFill>
                <a:highlight>
                  <a:srgbClr val="FFFF00"/>
                </a:highlight>
              </a:rPr>
              <a:t>Procedimientos y Ejemplos</a:t>
            </a:r>
            <a:endParaRPr lang="es-ES" sz="2800" b="1" dirty="0">
              <a:solidFill>
                <a:srgbClr val="002060"/>
              </a:solidFill>
              <a:highlight>
                <a:srgbClr val="FFFF00"/>
              </a:highlight>
            </a:endParaRPr>
          </a:p>
        </p:txBody>
      </p:sp>
      <p:sp>
        <p:nvSpPr>
          <p:cNvPr id="5" name="Flecha: hacia abajo 4">
            <a:extLst>
              <a:ext uri="{FF2B5EF4-FFF2-40B4-BE49-F238E27FC236}">
                <a16:creationId xmlns:a16="http://schemas.microsoft.com/office/drawing/2014/main" id="{618218ED-72E0-0183-5EDF-3C43BB217523}"/>
              </a:ext>
            </a:extLst>
          </p:cNvPr>
          <p:cNvSpPr/>
          <p:nvPr/>
        </p:nvSpPr>
        <p:spPr>
          <a:xfrm>
            <a:off x="2422424" y="1499610"/>
            <a:ext cx="365760" cy="3745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67897336-65EA-3548-1D4F-B8A8C8D0E566}"/>
              </a:ext>
            </a:extLst>
          </p:cNvPr>
          <p:cNvSpPr txBox="1"/>
          <p:nvPr/>
        </p:nvSpPr>
        <p:spPr>
          <a:xfrm>
            <a:off x="49247" y="4609169"/>
            <a:ext cx="3106077" cy="923330"/>
          </a:xfrm>
          <a:prstGeom prst="rect">
            <a:avLst/>
          </a:prstGeom>
          <a:noFill/>
        </p:spPr>
        <p:txBody>
          <a:bodyPr wrap="square" rtlCol="0">
            <a:spAutoFit/>
          </a:bodyPr>
          <a:lstStyle/>
          <a:p>
            <a:pPr algn="ctr"/>
            <a:r>
              <a:rPr lang="en-US" b="1" dirty="0">
                <a:solidFill>
                  <a:srgbClr val="002060"/>
                </a:solidFill>
              </a:rPr>
              <a:t>Lo Ejecutamos y vemos que ha tenido Exito y luego nos vamos al Visual studio</a:t>
            </a:r>
            <a:endParaRPr lang="es-ES" b="1" dirty="0">
              <a:solidFill>
                <a:srgbClr val="002060"/>
              </a:solidFill>
            </a:endParaRPr>
          </a:p>
        </p:txBody>
      </p:sp>
      <p:sp>
        <p:nvSpPr>
          <p:cNvPr id="7" name="Flecha: hacia abajo 6">
            <a:extLst>
              <a:ext uri="{FF2B5EF4-FFF2-40B4-BE49-F238E27FC236}">
                <a16:creationId xmlns:a16="http://schemas.microsoft.com/office/drawing/2014/main" id="{0B0AE143-905A-9D3C-A1BE-919E1DE786BE}"/>
              </a:ext>
            </a:extLst>
          </p:cNvPr>
          <p:cNvSpPr/>
          <p:nvPr/>
        </p:nvSpPr>
        <p:spPr>
          <a:xfrm>
            <a:off x="2422424" y="3843276"/>
            <a:ext cx="365760" cy="3745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Flecha: a la derecha 8">
            <a:extLst>
              <a:ext uri="{FF2B5EF4-FFF2-40B4-BE49-F238E27FC236}">
                <a16:creationId xmlns:a16="http://schemas.microsoft.com/office/drawing/2014/main" id="{D17AF501-D925-70CF-5658-85C3DF63E4D3}"/>
              </a:ext>
            </a:extLst>
          </p:cNvPr>
          <p:cNvSpPr/>
          <p:nvPr/>
        </p:nvSpPr>
        <p:spPr>
          <a:xfrm>
            <a:off x="1939674" y="2493795"/>
            <a:ext cx="505113" cy="5818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8" descr="Microsoft launches Visual Studio 2019 for Windows and Mac | VentureBeat">
            <a:extLst>
              <a:ext uri="{FF2B5EF4-FFF2-40B4-BE49-F238E27FC236}">
                <a16:creationId xmlns:a16="http://schemas.microsoft.com/office/drawing/2014/main" id="{2A065875-E19E-8421-D87C-3854870534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942" y="5507935"/>
            <a:ext cx="2473036" cy="123033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upo 11">
            <a:extLst>
              <a:ext uri="{FF2B5EF4-FFF2-40B4-BE49-F238E27FC236}">
                <a16:creationId xmlns:a16="http://schemas.microsoft.com/office/drawing/2014/main" id="{CEFAEB70-4F98-3FF0-2F4D-F5D4F49D2DD0}"/>
              </a:ext>
            </a:extLst>
          </p:cNvPr>
          <p:cNvGrpSpPr/>
          <p:nvPr/>
        </p:nvGrpSpPr>
        <p:grpSpPr>
          <a:xfrm>
            <a:off x="335981" y="1428253"/>
            <a:ext cx="1458204" cy="1970064"/>
            <a:chOff x="335981" y="1428253"/>
            <a:chExt cx="1458204" cy="1970064"/>
          </a:xfrm>
        </p:grpSpPr>
        <p:pic>
          <p:nvPicPr>
            <p:cNvPr id="8" name="Picture 6" descr="Bases de datos: conceptos básicos - DBA dixit">
              <a:extLst>
                <a:ext uri="{FF2B5EF4-FFF2-40B4-BE49-F238E27FC236}">
                  <a16:creationId xmlns:a16="http://schemas.microsoft.com/office/drawing/2014/main" id="{0464A8F9-4281-71D3-FB8B-8F88CC9591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981" y="1428253"/>
              <a:ext cx="1458204" cy="197006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Abrir una base de datos ya creada con Sql Server – TuProgramaras">
              <a:extLst>
                <a:ext uri="{FF2B5EF4-FFF2-40B4-BE49-F238E27FC236}">
                  <a16:creationId xmlns:a16="http://schemas.microsoft.com/office/drawing/2014/main" id="{43700313-8403-265B-A2CD-809F150935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7788" y="2404791"/>
              <a:ext cx="786397" cy="64633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6034516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Vocab-¿A quién le toca? Whose turn is it?. ¿A quién le toca? - ppt ...">
            <a:extLst>
              <a:ext uri="{FF2B5EF4-FFF2-40B4-BE49-F238E27FC236}">
                <a16:creationId xmlns:a16="http://schemas.microsoft.com/office/drawing/2014/main" id="{AE1644F0-FC8C-4302-A6DE-FFE482A2AF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263" t="5071" r="18380" b="8544"/>
          <a:stretch/>
        </p:blipFill>
        <p:spPr bwMode="auto">
          <a:xfrm>
            <a:off x="3199326" y="421778"/>
            <a:ext cx="5793347" cy="5924281"/>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46B01FA2-E6E3-4CC7-930D-DE5AEDF7102C}"/>
              </a:ext>
            </a:extLst>
          </p:cNvPr>
          <p:cNvSpPr txBox="1"/>
          <p:nvPr/>
        </p:nvSpPr>
        <p:spPr>
          <a:xfrm>
            <a:off x="914400" y="2883384"/>
            <a:ext cx="2792985" cy="1200329"/>
          </a:xfrm>
          <a:prstGeom prst="rect">
            <a:avLst/>
          </a:prstGeom>
          <a:noFill/>
        </p:spPr>
        <p:txBody>
          <a:bodyPr wrap="square" rtlCol="0">
            <a:spAutoFit/>
          </a:bodyPr>
          <a:lstStyle/>
          <a:p>
            <a:pPr algn="ctr"/>
            <a:r>
              <a:rPr lang="en-US" sz="3600" b="1" dirty="0">
                <a:solidFill>
                  <a:srgbClr val="000000"/>
                </a:solidFill>
              </a:rPr>
              <a:t>Hacer tu Reporte</a:t>
            </a:r>
            <a:endParaRPr lang="es-ES" sz="3600" b="1" dirty="0">
              <a:solidFill>
                <a:srgbClr val="000000"/>
              </a:solidFill>
            </a:endParaRPr>
          </a:p>
        </p:txBody>
      </p:sp>
      <p:sp>
        <p:nvSpPr>
          <p:cNvPr id="5" name="CuadroTexto 4">
            <a:extLst>
              <a:ext uri="{FF2B5EF4-FFF2-40B4-BE49-F238E27FC236}">
                <a16:creationId xmlns:a16="http://schemas.microsoft.com/office/drawing/2014/main" id="{3391A02A-336C-4CB3-B9A6-3A181A86EEDB}"/>
              </a:ext>
            </a:extLst>
          </p:cNvPr>
          <p:cNvSpPr txBox="1"/>
          <p:nvPr/>
        </p:nvSpPr>
        <p:spPr>
          <a:xfrm>
            <a:off x="8590209" y="2860698"/>
            <a:ext cx="2876578" cy="1077218"/>
          </a:xfrm>
          <a:prstGeom prst="rect">
            <a:avLst/>
          </a:prstGeom>
          <a:noFill/>
        </p:spPr>
        <p:txBody>
          <a:bodyPr wrap="square">
            <a:spAutoFit/>
          </a:bodyPr>
          <a:lstStyle/>
          <a:p>
            <a:pPr algn="ctr"/>
            <a:r>
              <a:rPr lang="en-US" sz="3200" b="1" dirty="0">
                <a:solidFill>
                  <a:srgbClr val="000000"/>
                </a:solidFill>
              </a:rPr>
              <a:t>Con Crystal Report</a:t>
            </a:r>
            <a:endParaRPr lang="es-ES" sz="3200" b="1" dirty="0">
              <a:solidFill>
                <a:srgbClr val="000000"/>
              </a:solidFill>
            </a:endParaRPr>
          </a:p>
        </p:txBody>
      </p:sp>
    </p:spTree>
    <p:extLst>
      <p:ext uri="{BB962C8B-B14F-4D97-AF65-F5344CB8AC3E}">
        <p14:creationId xmlns:p14="http://schemas.microsoft.com/office/powerpoint/2010/main" val="157732587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edia0.giphy.com/media/26BRKZ4gbwgxbif7i/giphy.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21900" y="1345287"/>
            <a:ext cx="4267200" cy="3483428"/>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1"/>
          <p:cNvSpPr/>
          <p:nvPr/>
        </p:nvSpPr>
        <p:spPr>
          <a:xfrm>
            <a:off x="1639183" y="307050"/>
            <a:ext cx="8672003" cy="646331"/>
          </a:xfrm>
          <a:prstGeom prst="rect">
            <a:avLst/>
          </a:prstGeom>
        </p:spPr>
        <p:txBody>
          <a:bodyPr wrap="square" lIns="91440" tIns="45720" rIns="91440" bIns="45720">
            <a:spAutoFit/>
          </a:bodyPr>
          <a:lstStyle/>
          <a:p>
            <a:pPr algn="ctr"/>
            <a:r>
              <a:rPr lang="es-ES" sz="3600" b="1" dirty="0">
                <a:solidFill>
                  <a:srgbClr val="002060"/>
                </a:solidFill>
              </a:rPr>
              <a:t>Preguntas, Dudas o Comentarios.</a:t>
            </a:r>
          </a:p>
        </p:txBody>
      </p:sp>
      <p:pic>
        <p:nvPicPr>
          <p:cNvPr id="2" name="Picture 2" descr="https://www.excelfreeblog.com/wp-content/uploads/2017/09/giphy-2.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1295401"/>
            <a:ext cx="4724400" cy="36850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Resultado de imagen para ojo.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68441" y="414177"/>
            <a:ext cx="942745" cy="5750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Resultado de imagen para ojo.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51609" y="315837"/>
            <a:ext cx="942745" cy="5750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Resultado de imagen para ojo.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27200" y="5478339"/>
            <a:ext cx="1797283" cy="1096343"/>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1"/>
          <p:cNvSpPr/>
          <p:nvPr/>
        </p:nvSpPr>
        <p:spPr>
          <a:xfrm>
            <a:off x="3318400" y="5703346"/>
            <a:ext cx="6774401" cy="646331"/>
          </a:xfrm>
          <a:prstGeom prst="rect">
            <a:avLst/>
          </a:prstGeom>
        </p:spPr>
        <p:txBody>
          <a:bodyPr wrap="square" lIns="91440" tIns="45720" rIns="91440" bIns="45720">
            <a:spAutoFit/>
          </a:bodyPr>
          <a:lstStyle/>
          <a:p>
            <a:pPr algn="ctr"/>
            <a:r>
              <a:rPr lang="es-ES" sz="3600" b="1" dirty="0">
                <a:solidFill>
                  <a:srgbClr val="002060"/>
                </a:solidFill>
              </a:rPr>
              <a:t>Nos vemos en la Proxima Clase.</a:t>
            </a:r>
          </a:p>
        </p:txBody>
      </p:sp>
    </p:spTree>
    <p:extLst>
      <p:ext uri="{BB962C8B-B14F-4D97-AF65-F5344CB8AC3E}">
        <p14:creationId xmlns:p14="http://schemas.microsoft.com/office/powerpoint/2010/main" val="373225416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0" y="6479177"/>
            <a:ext cx="12192000" cy="378823"/>
          </a:xfrm>
          <a:prstGeom prst="rect">
            <a:avLst/>
          </a:prstGeom>
          <a:solidFill>
            <a:srgbClr val="F1C911"/>
          </a:solidFill>
          <a:ln>
            <a:solidFill>
              <a:srgbClr val="F1C9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1C911"/>
              </a:solidFill>
            </a:endParaRPr>
          </a:p>
        </p:txBody>
      </p:sp>
      <p:sp>
        <p:nvSpPr>
          <p:cNvPr id="4" name="Rectángulo 3"/>
          <p:cNvSpPr/>
          <p:nvPr/>
        </p:nvSpPr>
        <p:spPr>
          <a:xfrm rot="5400000">
            <a:off x="8762999" y="3050177"/>
            <a:ext cx="6479177" cy="378823"/>
          </a:xfrm>
          <a:prstGeom prst="rect">
            <a:avLst/>
          </a:prstGeom>
          <a:solidFill>
            <a:srgbClr val="F1C911"/>
          </a:solidFill>
          <a:ln>
            <a:solidFill>
              <a:srgbClr val="F1C9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1C911"/>
              </a:solidFill>
            </a:endParaRPr>
          </a:p>
        </p:txBody>
      </p:sp>
      <p:sp>
        <p:nvSpPr>
          <p:cNvPr id="5" name="Rectángulo 4"/>
          <p:cNvSpPr/>
          <p:nvPr/>
        </p:nvSpPr>
        <p:spPr>
          <a:xfrm>
            <a:off x="0" y="0"/>
            <a:ext cx="12192000" cy="378823"/>
          </a:xfrm>
          <a:prstGeom prst="rect">
            <a:avLst/>
          </a:prstGeom>
          <a:solidFill>
            <a:srgbClr val="F1C911"/>
          </a:solidFill>
          <a:ln>
            <a:solidFill>
              <a:srgbClr val="F1C9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1C911"/>
              </a:solidFill>
            </a:endParaRPr>
          </a:p>
        </p:txBody>
      </p:sp>
      <p:sp>
        <p:nvSpPr>
          <p:cNvPr id="6" name="Rectángulo 5"/>
          <p:cNvSpPr/>
          <p:nvPr/>
        </p:nvSpPr>
        <p:spPr>
          <a:xfrm rot="5400000">
            <a:off x="-3050177" y="3239588"/>
            <a:ext cx="6479177" cy="378823"/>
          </a:xfrm>
          <a:prstGeom prst="rect">
            <a:avLst/>
          </a:prstGeom>
          <a:solidFill>
            <a:srgbClr val="F1C911"/>
          </a:solidFill>
          <a:ln>
            <a:solidFill>
              <a:srgbClr val="F1C9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1C911"/>
              </a:solidFill>
            </a:endParaRPr>
          </a:p>
        </p:txBody>
      </p:sp>
      <p:pic>
        <p:nvPicPr>
          <p:cNvPr id="8" name="Picture 4" descr="Resultado de imagen"/>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39354" y="1489457"/>
            <a:ext cx="11052312"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https://media3.giphy.com/media/7Z6QZ9eLwWBgY/giphy.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87872" y="258572"/>
            <a:ext cx="11403794" cy="6135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346051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A7B96A-6E3D-4B70-8B91-D602CC8FA93D}"/>
              </a:ext>
            </a:extLst>
          </p:cNvPr>
          <p:cNvSpPr txBox="1"/>
          <p:nvPr/>
        </p:nvSpPr>
        <p:spPr>
          <a:xfrm>
            <a:off x="405143" y="209252"/>
            <a:ext cx="6097508" cy="1754326"/>
          </a:xfrm>
          <a:prstGeom prst="rect">
            <a:avLst/>
          </a:prstGeom>
          <a:noFill/>
        </p:spPr>
        <p:txBody>
          <a:bodyPr wrap="square">
            <a:spAutoFit/>
          </a:bodyPr>
          <a:lstStyle/>
          <a:p>
            <a:r>
              <a:rPr lang="en-US" sz="1800" dirty="0">
                <a:solidFill>
                  <a:srgbClr val="008000"/>
                </a:solidFill>
                <a:latin typeface="Consolas" panose="020B0609020204030204" pitchFamily="49" charset="0"/>
              </a:rPr>
              <a:t>--Ejecutamos el store:</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DECLARE</a:t>
            </a:r>
            <a:r>
              <a:rPr lang="en-US" sz="1800" dirty="0">
                <a:solidFill>
                  <a:srgbClr val="000000"/>
                </a:solidFill>
                <a:latin typeface="Consolas" panose="020B0609020204030204" pitchFamily="49" charset="0"/>
              </a:rPr>
              <a:t> @return_value </a:t>
            </a:r>
            <a:r>
              <a:rPr lang="en-US" sz="1800" dirty="0">
                <a:solidFill>
                  <a:srgbClr val="0000FF"/>
                </a:solidFill>
                <a:latin typeface="Consolas" panose="020B0609020204030204" pitchFamily="49" charset="0"/>
              </a:rPr>
              <a:t>int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EXEC</a:t>
            </a:r>
            <a:r>
              <a:rPr lang="en-US" sz="1800" dirty="0">
                <a:solidFill>
                  <a:srgbClr val="000000"/>
                </a:solidFill>
                <a:latin typeface="Consolas" panose="020B0609020204030204" pitchFamily="49" charset="0"/>
              </a:rPr>
              <a:t> @return_value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[dbo]</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SP_Ventas_PorFecha_v_2023_2</a:t>
            </a:r>
          </a:p>
          <a:p>
            <a:r>
              <a:rPr lang="en-US" sz="1800" dirty="0">
                <a:solidFill>
                  <a:srgbClr val="000000"/>
                </a:solidFill>
                <a:latin typeface="Consolas" panose="020B0609020204030204" pitchFamily="49" charset="0"/>
              </a:rPr>
              <a:t>@Fecha_Inicio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'2020-01-01'</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@Fecha_Fin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'2023-12-31'</a:t>
            </a:r>
            <a:endParaRPr lang="en-US" sz="1800" dirty="0">
              <a:solidFill>
                <a:srgbClr val="000000"/>
              </a:solidFill>
              <a:latin typeface="Consolas" panose="020B0609020204030204" pitchFamily="49" charset="0"/>
            </a:endParaRPr>
          </a:p>
        </p:txBody>
      </p:sp>
      <p:pic>
        <p:nvPicPr>
          <p:cNvPr id="5" name="Picture 4">
            <a:extLst>
              <a:ext uri="{FF2B5EF4-FFF2-40B4-BE49-F238E27FC236}">
                <a16:creationId xmlns:a16="http://schemas.microsoft.com/office/drawing/2014/main" id="{D12F6C82-8FE5-4DC6-A7A7-E0105271AE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561" y="2064718"/>
            <a:ext cx="9720404" cy="4678700"/>
          </a:xfrm>
          <a:prstGeom prst="rect">
            <a:avLst/>
          </a:prstGeom>
        </p:spPr>
      </p:pic>
    </p:spTree>
    <p:extLst>
      <p:ext uri="{BB962C8B-B14F-4D97-AF65-F5344CB8AC3E}">
        <p14:creationId xmlns:p14="http://schemas.microsoft.com/office/powerpoint/2010/main" val="6836128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04D0CF0C-3783-6747-31E1-3291D02E84B2}"/>
              </a:ext>
            </a:extLst>
          </p:cNvPr>
          <p:cNvSpPr txBox="1"/>
          <p:nvPr/>
        </p:nvSpPr>
        <p:spPr>
          <a:xfrm>
            <a:off x="271604" y="5805631"/>
            <a:ext cx="11920396" cy="646331"/>
          </a:xfrm>
          <a:prstGeom prst="rect">
            <a:avLst/>
          </a:prstGeom>
          <a:noFill/>
        </p:spPr>
        <p:txBody>
          <a:bodyPr wrap="square">
            <a:spAutoFit/>
          </a:bodyPr>
          <a:lstStyle/>
          <a:p>
            <a:pPr algn="ctr"/>
            <a:r>
              <a:rPr lang="en-US" b="1" dirty="0">
                <a:hlinkClick r:id="rId2"/>
              </a:rPr>
              <a:t>https://www.youtube.com/watch?v=L_ATmhTw-H0&amp;t=2157s&amp;ab_channel=JuancitoPe%C3%B1aV</a:t>
            </a:r>
            <a:r>
              <a:rPr lang="en-US" b="1" dirty="0"/>
              <a:t>.</a:t>
            </a:r>
          </a:p>
          <a:p>
            <a:pPr algn="ctr"/>
            <a:endParaRPr lang="en-US" b="1" dirty="0"/>
          </a:p>
        </p:txBody>
      </p:sp>
      <p:pic>
        <p:nvPicPr>
          <p:cNvPr id="5" name="Imagen 4">
            <a:extLst>
              <a:ext uri="{FF2B5EF4-FFF2-40B4-BE49-F238E27FC236}">
                <a16:creationId xmlns:a16="http://schemas.microsoft.com/office/drawing/2014/main" id="{FDD51813-D308-11EE-62F5-BA4CB1097026}"/>
              </a:ext>
            </a:extLst>
          </p:cNvPr>
          <p:cNvPicPr>
            <a:picLocks noChangeAspect="1"/>
          </p:cNvPicPr>
          <p:nvPr/>
        </p:nvPicPr>
        <p:blipFill>
          <a:blip r:embed="rId3"/>
          <a:stretch>
            <a:fillRect/>
          </a:stretch>
        </p:blipFill>
        <p:spPr>
          <a:xfrm>
            <a:off x="396104" y="593325"/>
            <a:ext cx="5446508" cy="4555261"/>
          </a:xfrm>
          <a:prstGeom prst="rect">
            <a:avLst/>
          </a:prstGeom>
        </p:spPr>
      </p:pic>
      <p:sp>
        <p:nvSpPr>
          <p:cNvPr id="7" name="CuadroTexto 6">
            <a:extLst>
              <a:ext uri="{FF2B5EF4-FFF2-40B4-BE49-F238E27FC236}">
                <a16:creationId xmlns:a16="http://schemas.microsoft.com/office/drawing/2014/main" id="{49FBFC93-97B2-E638-F97B-6D5F2CC1D400}"/>
              </a:ext>
            </a:extLst>
          </p:cNvPr>
          <p:cNvSpPr txBox="1"/>
          <p:nvPr/>
        </p:nvSpPr>
        <p:spPr>
          <a:xfrm>
            <a:off x="6349390" y="1518454"/>
            <a:ext cx="5446508" cy="3046988"/>
          </a:xfrm>
          <a:prstGeom prst="rect">
            <a:avLst/>
          </a:prstGeom>
          <a:noFill/>
        </p:spPr>
        <p:txBody>
          <a:bodyPr wrap="square">
            <a:spAutoFit/>
          </a:bodyPr>
          <a:lstStyle/>
          <a:p>
            <a:pPr algn="ctr"/>
            <a:r>
              <a:rPr lang="es-ES" sz="3200" b="1" i="0" dirty="0">
                <a:effectLst/>
                <a:latin typeface="YouTube Sans"/>
              </a:rPr>
              <a:t>EN MI CANAL DE </a:t>
            </a:r>
            <a:r>
              <a:rPr lang="es-ES" sz="3200" b="1" i="0" dirty="0">
                <a:effectLst>
                  <a:outerShdw blurRad="38100" dist="38100" dir="2700000" algn="tl">
                    <a:srgbClr val="000000">
                      <a:alpha val="43137"/>
                    </a:srgbClr>
                  </a:outerShdw>
                </a:effectLst>
                <a:latin typeface="YouTube Sans"/>
              </a:rPr>
              <a:t>YOU</a:t>
            </a:r>
            <a:r>
              <a:rPr lang="es-ES" sz="3200" b="1" i="0" dirty="0">
                <a:solidFill>
                  <a:srgbClr val="FF0000"/>
                </a:solidFill>
                <a:effectLst>
                  <a:outerShdw blurRad="38100" dist="38100" dir="2700000" algn="tl">
                    <a:srgbClr val="000000">
                      <a:alpha val="43137"/>
                    </a:srgbClr>
                  </a:outerShdw>
                </a:effectLst>
                <a:latin typeface="YouTube Sans"/>
              </a:rPr>
              <a:t>TUBE</a:t>
            </a:r>
            <a:r>
              <a:rPr lang="es-ES" sz="3200" b="1" i="0" dirty="0">
                <a:effectLst>
                  <a:outerShdw blurRad="38100" dist="38100" dir="2700000" algn="tl">
                    <a:srgbClr val="000000">
                      <a:alpha val="43137"/>
                    </a:srgbClr>
                  </a:outerShdw>
                </a:effectLst>
                <a:latin typeface="YouTube Sans"/>
              </a:rPr>
              <a:t>,</a:t>
            </a:r>
            <a:r>
              <a:rPr lang="es-ES" sz="3200" b="1" i="0" dirty="0">
                <a:effectLst/>
                <a:latin typeface="YouTube Sans"/>
              </a:rPr>
              <a:t> HAY UN EJEMPLO DE PROCEDIMIENTO ALMACENADO CON PARAMETROS DE FECHA, Y CREACION DE VISTAS</a:t>
            </a:r>
          </a:p>
        </p:txBody>
      </p:sp>
    </p:spTree>
    <p:extLst>
      <p:ext uri="{BB962C8B-B14F-4D97-AF65-F5344CB8AC3E}">
        <p14:creationId xmlns:p14="http://schemas.microsoft.com/office/powerpoint/2010/main" val="2717184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313425" y="1375860"/>
            <a:ext cx="6925919" cy="3170099"/>
          </a:xfrm>
          <a:prstGeom prst="rect">
            <a:avLst/>
          </a:prstGeom>
          <a:noFill/>
        </p:spPr>
        <p:txBody>
          <a:bodyPr wrap="square" rtlCol="0">
            <a:spAutoFit/>
          </a:bodyPr>
          <a:lstStyle/>
          <a:p>
            <a:pPr algn="ctr"/>
            <a:r>
              <a:rPr lang="en-US" sz="4000" b="1" dirty="0">
                <a:solidFill>
                  <a:srgbClr val="002060"/>
                </a:solidFill>
              </a:rPr>
              <a:t>Creacion de un Reporte parametrizado por fechas, con un procedimiento Almacenado desde SQL Server Usando Crystal Report.</a:t>
            </a:r>
          </a:p>
        </p:txBody>
      </p:sp>
      <p:pic>
        <p:nvPicPr>
          <p:cNvPr id="7170" name="Picture 2" descr="Imagen relacionada"/>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441474" y="287917"/>
            <a:ext cx="4137660" cy="592074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0" y="6479177"/>
            <a:ext cx="12192000" cy="3788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1C911"/>
              </a:solidFill>
            </a:endParaRPr>
          </a:p>
        </p:txBody>
      </p:sp>
      <p:sp>
        <p:nvSpPr>
          <p:cNvPr id="5" name="Rectángulo 4"/>
          <p:cNvSpPr/>
          <p:nvPr/>
        </p:nvSpPr>
        <p:spPr>
          <a:xfrm rot="5400000">
            <a:off x="8586652" y="3239588"/>
            <a:ext cx="6858000" cy="3788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accent6"/>
              </a:solidFill>
            </a:endParaRPr>
          </a:p>
        </p:txBody>
      </p:sp>
      <p:pic>
        <p:nvPicPr>
          <p:cNvPr id="1026" name="Picture 2" descr="Icono sql, documento, descritos, interfaz, simbolo">
            <a:extLst>
              <a:ext uri="{FF2B5EF4-FFF2-40B4-BE49-F238E27FC236}">
                <a16:creationId xmlns:a16="http://schemas.microsoft.com/office/drawing/2014/main" id="{088441D0-201F-421B-AF2F-13470A8AF3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199357">
            <a:off x="7893806" y="2616708"/>
            <a:ext cx="228442" cy="2284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porting - Turns Data into Information - CaptureIT">
            <a:extLst>
              <a:ext uri="{FF2B5EF4-FFF2-40B4-BE49-F238E27FC236}">
                <a16:creationId xmlns:a16="http://schemas.microsoft.com/office/drawing/2014/main" id="{8DE28E85-0529-4DD7-BD5E-4A780B9DEB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229451">
            <a:off x="8003835" y="2762137"/>
            <a:ext cx="308648" cy="3086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665F631-B340-41D5-930F-2822CA4084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011599">
            <a:off x="8195314" y="2997381"/>
            <a:ext cx="220645" cy="242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533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09D67DE-DC0D-46BC-A0D6-48F2E1EDB8C0}"/>
              </a:ext>
            </a:extLst>
          </p:cNvPr>
          <p:cNvSpPr txBox="1"/>
          <p:nvPr/>
        </p:nvSpPr>
        <p:spPr>
          <a:xfrm>
            <a:off x="3048000" y="279401"/>
            <a:ext cx="6096000" cy="584775"/>
          </a:xfrm>
          <a:prstGeom prst="rect">
            <a:avLst/>
          </a:prstGeom>
          <a:noFill/>
        </p:spPr>
        <p:txBody>
          <a:bodyPr wrap="square">
            <a:spAutoFit/>
          </a:bodyPr>
          <a:lstStyle/>
          <a:p>
            <a:pPr algn="ctr"/>
            <a:r>
              <a:rPr lang="es-ES" sz="3200" b="1" dirty="0">
                <a:latin typeface="Noto Sans"/>
              </a:rPr>
              <a:t>MS SQL Server RDBMS</a:t>
            </a:r>
          </a:p>
        </p:txBody>
      </p:sp>
      <p:sp>
        <p:nvSpPr>
          <p:cNvPr id="5" name="CuadroTexto 4">
            <a:extLst>
              <a:ext uri="{FF2B5EF4-FFF2-40B4-BE49-F238E27FC236}">
                <a16:creationId xmlns:a16="http://schemas.microsoft.com/office/drawing/2014/main" id="{BC20C983-C18F-4E66-AEFB-A35E296582D8}"/>
              </a:ext>
            </a:extLst>
          </p:cNvPr>
          <p:cNvSpPr txBox="1"/>
          <p:nvPr/>
        </p:nvSpPr>
        <p:spPr>
          <a:xfrm>
            <a:off x="304800" y="1092201"/>
            <a:ext cx="7721600" cy="5551456"/>
          </a:xfrm>
          <a:prstGeom prst="rect">
            <a:avLst/>
          </a:prstGeom>
          <a:noFill/>
        </p:spPr>
        <p:txBody>
          <a:bodyPr wrap="square">
            <a:spAutoFit/>
          </a:bodyPr>
          <a:lstStyle/>
          <a:p>
            <a:pPr algn="just"/>
            <a:r>
              <a:rPr lang="es-ES" sz="1867" b="1" dirty="0">
                <a:latin typeface="Arial" panose="020B0604020202020204" pitchFamily="34" charset="0"/>
                <a:cs typeface="Arial" panose="020B0604020202020204" pitchFamily="34" charset="0"/>
              </a:rPr>
              <a:t>SSIS (SQL Server Integration Services)</a:t>
            </a:r>
          </a:p>
          <a:p>
            <a:pPr algn="just"/>
            <a:r>
              <a:rPr lang="es-ES" sz="1867" dirty="0">
                <a:latin typeface="Arial" panose="020B0604020202020204" pitchFamily="34" charset="0"/>
                <a:cs typeface="Arial" panose="020B0604020202020204" pitchFamily="34" charset="0"/>
              </a:rPr>
              <a:t>Una herramienta de ETL que posibilita la extracción de datos de distintos orígenes (no solo SQL Server), la transformación de dichos datos, y la carga (generalmente pero no obligatoriamente a almacén de datos).</a:t>
            </a:r>
          </a:p>
          <a:p>
            <a:pPr algn="just"/>
            <a:endParaRPr lang="es-ES" sz="1867" dirty="0">
              <a:latin typeface="Arial" panose="020B0604020202020204" pitchFamily="34" charset="0"/>
              <a:cs typeface="Arial" panose="020B0604020202020204" pitchFamily="34" charset="0"/>
            </a:endParaRPr>
          </a:p>
          <a:p>
            <a:pPr algn="just"/>
            <a:r>
              <a:rPr lang="es-ES" sz="1867" b="1" dirty="0">
                <a:latin typeface="Arial" panose="020B0604020202020204" pitchFamily="34" charset="0"/>
                <a:cs typeface="Arial" panose="020B0604020202020204" pitchFamily="34" charset="0"/>
              </a:rPr>
              <a:t>SSAS (SQL Server Analysis Services)</a:t>
            </a:r>
          </a:p>
          <a:p>
            <a:pPr algn="just"/>
            <a:r>
              <a:rPr lang="es-ES" sz="1867" dirty="0">
                <a:latin typeface="Arial" panose="020B0604020202020204" pitchFamily="34" charset="0"/>
                <a:cs typeface="Arial" panose="020B0604020202020204" pitchFamily="34" charset="0"/>
              </a:rPr>
              <a:t>Una herramienta para crear Bases de Datos Multidimensionales (no relacionales), que se puede explorar mediante extracciones de datos en distintos niveles de agrupación, profundización (Drill Down) de una suma a sus detalles, y utilización de MDX (un lenguaje parecido a SQL, adaptado a bases de datos multidimensionales).</a:t>
            </a:r>
          </a:p>
          <a:p>
            <a:pPr algn="just"/>
            <a:endParaRPr lang="es-ES" sz="1867" dirty="0">
              <a:latin typeface="Arial" panose="020B0604020202020204" pitchFamily="34" charset="0"/>
              <a:cs typeface="Arial" panose="020B0604020202020204" pitchFamily="34" charset="0"/>
            </a:endParaRPr>
          </a:p>
          <a:p>
            <a:pPr algn="just"/>
            <a:r>
              <a:rPr lang="es-ES" sz="1867" b="1" dirty="0">
                <a:latin typeface="Arial" panose="020B0604020202020204" pitchFamily="34" charset="0"/>
                <a:cs typeface="Arial" panose="020B0604020202020204" pitchFamily="34" charset="0"/>
              </a:rPr>
              <a:t>SSRS (SQL Server Reporting Services)</a:t>
            </a:r>
          </a:p>
          <a:p>
            <a:pPr algn="just"/>
            <a:r>
              <a:rPr lang="es-ES" sz="1867" dirty="0">
                <a:latin typeface="Arial" panose="020B0604020202020204" pitchFamily="34" charset="0"/>
                <a:cs typeface="Arial" panose="020B0604020202020204" pitchFamily="34" charset="0"/>
              </a:rPr>
              <a:t>Una herramienta para crear y dar formato a informes, otorgar derechos de visualización en ellos, y su distribución. Se pueden visualizar con un Navegador web, y se puede exportarlos a archivos de Excel, PDF, etc. los datos se extraen generalmente del almacén de datos o del OLAP.</a:t>
            </a:r>
          </a:p>
        </p:txBody>
      </p:sp>
      <p:pic>
        <p:nvPicPr>
          <p:cNvPr id="2050" name="Picture 2" descr="SQL SSIS | SQListo">
            <a:extLst>
              <a:ext uri="{FF2B5EF4-FFF2-40B4-BE49-F238E27FC236}">
                <a16:creationId xmlns:a16="http://schemas.microsoft.com/office/drawing/2014/main" id="{250B7589-A007-466B-AFA5-9CF2EC6816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4079" y="787401"/>
            <a:ext cx="3048000" cy="167089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SQL Server Analysis Services? | by {coding}Sight | Medium">
            <a:extLst>
              <a:ext uri="{FF2B5EF4-FFF2-40B4-BE49-F238E27FC236}">
                <a16:creationId xmlns:a16="http://schemas.microsoft.com/office/drawing/2014/main" id="{279172C7-7068-4E20-A148-0B7F178E570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01961" y="3174314"/>
            <a:ext cx="3500835" cy="120015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Using URLs in SQL Server Reporting Services">
            <a:extLst>
              <a:ext uri="{FF2B5EF4-FFF2-40B4-BE49-F238E27FC236}">
                <a16:creationId xmlns:a16="http://schemas.microsoft.com/office/drawing/2014/main" id="{2F7B785A-27AC-416F-ABE5-DAFFFF3F3A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4079" y="4749801"/>
            <a:ext cx="3276600" cy="171757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35A9D4B-84E4-4921-B67D-0F917FA6F6FC}"/>
              </a:ext>
            </a:extLst>
          </p:cNvPr>
          <p:cNvSpPr/>
          <p:nvPr/>
        </p:nvSpPr>
        <p:spPr>
          <a:xfrm>
            <a:off x="230659" y="864175"/>
            <a:ext cx="11572137" cy="5779481"/>
          </a:xfrm>
          <a:prstGeom prst="rect">
            <a:avLst/>
          </a:prstGeom>
          <a:noFill/>
          <a:ln>
            <a:solidFill>
              <a:srgbClr val="FFC00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779662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5FB94407-33C8-5473-18BE-9C512500C65B}"/>
              </a:ext>
            </a:extLst>
          </p:cNvPr>
          <p:cNvGrpSpPr/>
          <p:nvPr/>
        </p:nvGrpSpPr>
        <p:grpSpPr>
          <a:xfrm>
            <a:off x="1085849" y="85157"/>
            <a:ext cx="11019407" cy="6342758"/>
            <a:chOff x="1085849" y="85157"/>
            <a:chExt cx="11019407" cy="6342758"/>
          </a:xfrm>
        </p:grpSpPr>
        <p:pic>
          <p:nvPicPr>
            <p:cNvPr id="1026" name="Picture 2" descr="Understand ETL Process using SSIS with an example : Learn MSBI Tutorials">
              <a:extLst>
                <a:ext uri="{FF2B5EF4-FFF2-40B4-BE49-F238E27FC236}">
                  <a16:creationId xmlns:a16="http://schemas.microsoft.com/office/drawing/2014/main" id="{7AF42BA6-0346-4DDF-AB33-398CFC716A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849" y="161925"/>
              <a:ext cx="9305925" cy="62659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ngranaje Gif - Engranajes: Imágenes Animadas Y Gifs">
              <a:extLst>
                <a:ext uri="{FF2B5EF4-FFF2-40B4-BE49-F238E27FC236}">
                  <a16:creationId xmlns:a16="http://schemas.microsoft.com/office/drawing/2014/main" id="{99619C45-5006-4F8C-A8B0-CB9860AA0381}"/>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363841" y="3558862"/>
              <a:ext cx="1464317" cy="166725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ifs animados de relojes infantiles">
              <a:extLst>
                <a:ext uri="{FF2B5EF4-FFF2-40B4-BE49-F238E27FC236}">
                  <a16:creationId xmlns:a16="http://schemas.microsoft.com/office/drawing/2014/main" id="{998CD81E-70A0-4E18-B205-AF3A31B9C4E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738811" y="558672"/>
              <a:ext cx="927227" cy="9272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conos Logos Microsoft Office Word, Excel, Power Point | Fondo de pantalla  de aplicaciones, Ideas para logotipo, Iconos">
              <a:extLst>
                <a:ext uri="{FF2B5EF4-FFF2-40B4-BE49-F238E27FC236}">
                  <a16:creationId xmlns:a16="http://schemas.microsoft.com/office/drawing/2014/main" id="{891EB710-9E7B-422D-BD03-C3254720BBBA}"/>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1354974" y="1544947"/>
              <a:ext cx="6096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Xml File Icon of Colored Outline style - Available in SVG, PNG, EPS, AI &amp;  Icon fonts">
              <a:extLst>
                <a:ext uri="{FF2B5EF4-FFF2-40B4-BE49-F238E27FC236}">
                  <a16:creationId xmlns:a16="http://schemas.microsoft.com/office/drawing/2014/main" id="{6FF8F525-9706-4940-BB67-91CF28DBCF1D}"/>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1467888" y="3639374"/>
              <a:ext cx="383771" cy="38377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Using PowerShell to tidy up CSV files - Andy M Mallon - AM²">
              <a:extLst>
                <a:ext uri="{FF2B5EF4-FFF2-40B4-BE49-F238E27FC236}">
                  <a16:creationId xmlns:a16="http://schemas.microsoft.com/office/drawing/2014/main" id="{A7CA6B38-20F4-40B6-836B-29B189E53139}"/>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1534044" y="5753792"/>
              <a:ext cx="317615" cy="31761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OrtizOL - Experiencias Construcción Software (xCSw): Instalación de Base de  Datos de Ejemplo AdventureWorks en SQL Server">
              <a:extLst>
                <a:ext uri="{FF2B5EF4-FFF2-40B4-BE49-F238E27FC236}">
                  <a16:creationId xmlns:a16="http://schemas.microsoft.com/office/drawing/2014/main" id="{E20C8AAB-A11F-4258-917A-392D6E2FFED6}"/>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8706585" y="1544947"/>
              <a:ext cx="980339" cy="80572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nimated avatar GIFs on Behance">
              <a:extLst>
                <a:ext uri="{FF2B5EF4-FFF2-40B4-BE49-F238E27FC236}">
                  <a16:creationId xmlns:a16="http://schemas.microsoft.com/office/drawing/2014/main" id="{826C483D-3925-4504-839B-C252413CB000}"/>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10680467" y="2244399"/>
              <a:ext cx="1264921" cy="126492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Dashboard GIFs - Get the best GIF on GIPHY">
              <a:extLst>
                <a:ext uri="{FF2B5EF4-FFF2-40B4-BE49-F238E27FC236}">
                  <a16:creationId xmlns:a16="http://schemas.microsoft.com/office/drawing/2014/main" id="{DFF9D5B1-8F60-44D4-A1AC-8DE00F1EB246}"/>
                </a:ext>
              </a:extLst>
            </p:cNvPr>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11062011" y="5028162"/>
              <a:ext cx="1043245" cy="104324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igno más | Icono Gratis">
              <a:extLst>
                <a:ext uri="{FF2B5EF4-FFF2-40B4-BE49-F238E27FC236}">
                  <a16:creationId xmlns:a16="http://schemas.microsoft.com/office/drawing/2014/main" id="{0AA6C51E-6FFA-4426-8BD5-3B810570D584}"/>
                </a:ext>
              </a:extLst>
            </p:cNvPr>
            <p:cNvPicPr>
              <a:picLocks noChangeAspect="1" noChangeArrowheads="1"/>
            </p:cNvPicPr>
            <p:nvPr/>
          </p:nvPicPr>
          <p:blipFill>
            <a:blip r:embed="rId11" cstate="hqprint">
              <a:extLst>
                <a:ext uri="{28A0092B-C50C-407E-A947-70E740481C1C}">
                  <a14:useLocalDpi xmlns:a14="http://schemas.microsoft.com/office/drawing/2010/main" val="0"/>
                </a:ext>
              </a:extLst>
            </a:blip>
            <a:srcRect/>
            <a:stretch>
              <a:fillRect/>
            </a:stretch>
          </p:blipFill>
          <p:spPr bwMode="auto">
            <a:xfrm>
              <a:off x="11019035" y="4023145"/>
              <a:ext cx="587780" cy="58778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ASPHostCentral.com - Cheap, Excellent, Instant Activation and Fast Crystal  Reports 2010 SSD Hosting on Clouds with Free Service">
              <a:extLst>
                <a:ext uri="{FF2B5EF4-FFF2-40B4-BE49-F238E27FC236}">
                  <a16:creationId xmlns:a16="http://schemas.microsoft.com/office/drawing/2014/main" id="{3FD57BD5-7118-454B-AE53-98C1F3E31F3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85283" y="109812"/>
              <a:ext cx="1122336" cy="598579"/>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Home - Reporting/Analytics Made easy with FourMoo and Power BI">
              <a:extLst>
                <a:ext uri="{FF2B5EF4-FFF2-40B4-BE49-F238E27FC236}">
                  <a16:creationId xmlns:a16="http://schemas.microsoft.com/office/drawing/2014/main" id="{FDCF3D7C-AD52-4DEE-B47A-2B054966452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65312" y="117579"/>
              <a:ext cx="839585" cy="83958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Microsoft Power BI 2.0">
              <a:extLst>
                <a:ext uri="{FF2B5EF4-FFF2-40B4-BE49-F238E27FC236}">
                  <a16:creationId xmlns:a16="http://schemas.microsoft.com/office/drawing/2014/main" id="{7C53AEB9-8E04-4096-B23E-DD096684C92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263580" y="4761589"/>
              <a:ext cx="1576389" cy="1576389"/>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SpringML, Inc. | Accelerating Insights from Data">
              <a:extLst>
                <a:ext uri="{FF2B5EF4-FFF2-40B4-BE49-F238E27FC236}">
                  <a16:creationId xmlns:a16="http://schemas.microsoft.com/office/drawing/2014/main" id="{019DEFEE-F57C-4E12-BE36-8C5F0FCD950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217867" y="1262372"/>
              <a:ext cx="834039" cy="834039"/>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RapidMiner | Best Data Science &amp; Machine Learning Platform">
              <a:extLst>
                <a:ext uri="{FF2B5EF4-FFF2-40B4-BE49-F238E27FC236}">
                  <a16:creationId xmlns:a16="http://schemas.microsoft.com/office/drawing/2014/main" id="{8E668526-4644-4A18-9D6E-3EBAAE632ED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12510" y="948161"/>
              <a:ext cx="1358527" cy="484951"/>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Weka 3 - Data Mining with Open Source Machine Learning Software in Java">
              <a:extLst>
                <a:ext uri="{FF2B5EF4-FFF2-40B4-BE49-F238E27FC236}">
                  <a16:creationId xmlns:a16="http://schemas.microsoft.com/office/drawing/2014/main" id="{36873910-43FB-424B-9B9D-7DCED2FF285C}"/>
                </a:ext>
              </a:extLst>
            </p:cNvPr>
            <p:cNvPicPr>
              <a:picLocks noChangeAspect="1" noChangeArrowheads="1"/>
            </p:cNvPicPr>
            <p:nvPr/>
          </p:nvPicPr>
          <p:blipFill>
            <a:blip r:embed="rId17" cstate="hqprint">
              <a:extLst>
                <a:ext uri="{28A0092B-C50C-407E-A947-70E740481C1C}">
                  <a14:useLocalDpi xmlns:a14="http://schemas.microsoft.com/office/drawing/2010/main" val="0"/>
                </a:ext>
              </a:extLst>
            </a:blip>
            <a:srcRect/>
            <a:stretch>
              <a:fillRect/>
            </a:stretch>
          </p:blipFill>
          <p:spPr bwMode="auto">
            <a:xfrm>
              <a:off x="11570150" y="1066564"/>
              <a:ext cx="533400" cy="5334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0" descr="Signo más | Icono Gratis">
              <a:extLst>
                <a:ext uri="{FF2B5EF4-FFF2-40B4-BE49-F238E27FC236}">
                  <a16:creationId xmlns:a16="http://schemas.microsoft.com/office/drawing/2014/main" id="{978CD259-DF03-4354-BD64-A10C9147B64C}"/>
                </a:ext>
              </a:extLst>
            </p:cNvPr>
            <p:cNvPicPr>
              <a:picLocks noChangeAspect="1" noChangeArrowheads="1"/>
            </p:cNvPicPr>
            <p:nvPr/>
          </p:nvPicPr>
          <p:blipFill>
            <a:blip r:embed="rId11" cstate="hqprint">
              <a:extLst>
                <a:ext uri="{28A0092B-C50C-407E-A947-70E740481C1C}">
                  <a14:useLocalDpi xmlns:a14="http://schemas.microsoft.com/office/drawing/2010/main" val="0"/>
                </a:ext>
              </a:extLst>
            </a:blip>
            <a:srcRect/>
            <a:stretch>
              <a:fillRect/>
            </a:stretch>
          </p:blipFill>
          <p:spPr bwMode="auto">
            <a:xfrm flipH="1">
              <a:off x="11071037" y="1834254"/>
              <a:ext cx="420054" cy="33441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What is ETL (Extract, Transform, Load)? Definition, Process, and Tools |  Talend">
              <a:extLst>
                <a:ext uri="{FF2B5EF4-FFF2-40B4-BE49-F238E27FC236}">
                  <a16:creationId xmlns:a16="http://schemas.microsoft.com/office/drawing/2014/main" id="{D03DD679-259D-3A03-51A8-97D123EBDDA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75514" y="5226114"/>
              <a:ext cx="3301570" cy="11394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Python for Everyone. DOWNLOAD and INSTALLATION of PYTHON | by Osagie Noah |  Medium">
              <a:extLst>
                <a:ext uri="{FF2B5EF4-FFF2-40B4-BE49-F238E27FC236}">
                  <a16:creationId xmlns:a16="http://schemas.microsoft.com/office/drawing/2014/main" id="{E955B41D-3141-A0DA-0F49-FA2707FB53B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958425" y="142979"/>
              <a:ext cx="754085" cy="75408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20E1825-FC04-227F-F070-BC71A578556C}"/>
                </a:ext>
              </a:extLst>
            </p:cNvPr>
            <p:cNvPicPr>
              <a:picLocks noChangeAspect="1"/>
            </p:cNvPicPr>
            <p:nvPr/>
          </p:nvPicPr>
          <p:blipFill>
            <a:blip r:embed="rId20"/>
            <a:stretch>
              <a:fillRect/>
            </a:stretch>
          </p:blipFill>
          <p:spPr>
            <a:xfrm>
              <a:off x="8936819" y="916010"/>
              <a:ext cx="519692" cy="402689"/>
            </a:xfrm>
            <a:prstGeom prst="rect">
              <a:avLst/>
            </a:prstGeom>
          </p:spPr>
        </p:pic>
        <p:pic>
          <p:nvPicPr>
            <p:cNvPr id="7" name="Picture 10" descr="Proyecto Jupyter - Wikipedia, la enciclopedia libre">
              <a:extLst>
                <a:ext uri="{FF2B5EF4-FFF2-40B4-BE49-F238E27FC236}">
                  <a16:creationId xmlns:a16="http://schemas.microsoft.com/office/drawing/2014/main" id="{EF095D29-C83E-7269-6E00-96D95F0CA656}"/>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858612" y="85157"/>
              <a:ext cx="424850" cy="49244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TensorFlow - Wikipedia">
              <a:extLst>
                <a:ext uri="{FF2B5EF4-FFF2-40B4-BE49-F238E27FC236}">
                  <a16:creationId xmlns:a16="http://schemas.microsoft.com/office/drawing/2014/main" id="{7810C3FE-CC1C-A04C-38C3-736B52B0BD3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560115" y="502822"/>
              <a:ext cx="672008" cy="4300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Salesforce.com - Wikipedia, la enciclopedia libre">
              <a:extLst>
                <a:ext uri="{FF2B5EF4-FFF2-40B4-BE49-F238E27FC236}">
                  <a16:creationId xmlns:a16="http://schemas.microsoft.com/office/drawing/2014/main" id="{825A7066-224F-D568-8DD3-9368861B3C6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150577" y="889453"/>
              <a:ext cx="532705" cy="3729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SAP SE - Wikipedia, la enciclopedia libre">
              <a:extLst>
                <a:ext uri="{FF2B5EF4-FFF2-40B4-BE49-F238E27FC236}">
                  <a16:creationId xmlns:a16="http://schemas.microsoft.com/office/drawing/2014/main" id="{AC580358-6310-C63C-3C22-0909AB47EDBB}"/>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728329" y="886243"/>
              <a:ext cx="537167" cy="265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8" descr="Dynamics CRM - Software de Gestión de las Relaciones con Clientes">
              <a:extLst>
                <a:ext uri="{FF2B5EF4-FFF2-40B4-BE49-F238E27FC236}">
                  <a16:creationId xmlns:a16="http://schemas.microsoft.com/office/drawing/2014/main" id="{F9277D0C-4C3B-4784-624A-3C7E24224F28}"/>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5643" t="22535" r="18404" b="17354"/>
            <a:stretch/>
          </p:blipFill>
          <p:spPr bwMode="auto">
            <a:xfrm>
              <a:off x="1350982" y="895904"/>
              <a:ext cx="719094" cy="3387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4" descr="Salesforce.com - Wikipedia, la enciclopedia libre">
              <a:extLst>
                <a:ext uri="{FF2B5EF4-FFF2-40B4-BE49-F238E27FC236}">
                  <a16:creationId xmlns:a16="http://schemas.microsoft.com/office/drawing/2014/main" id="{2D32B060-D688-350A-FB0F-9815F74F693F}"/>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150577" y="2950130"/>
              <a:ext cx="532705" cy="37291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6" descr="SAP SE - Wikipedia, la enciclopedia libre">
              <a:extLst>
                <a:ext uri="{FF2B5EF4-FFF2-40B4-BE49-F238E27FC236}">
                  <a16:creationId xmlns:a16="http://schemas.microsoft.com/office/drawing/2014/main" id="{2348207B-095B-970F-18AF-61A08D6809E0}"/>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728329" y="2946920"/>
              <a:ext cx="537167" cy="26545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8" descr="Dynamics CRM - Software de Gestión de las Relaciones con Clientes">
              <a:extLst>
                <a:ext uri="{FF2B5EF4-FFF2-40B4-BE49-F238E27FC236}">
                  <a16:creationId xmlns:a16="http://schemas.microsoft.com/office/drawing/2014/main" id="{A6293F83-B4BA-8207-6206-B9554E8AA64F}"/>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5643" t="22535" r="18404" b="17354"/>
            <a:stretch/>
          </p:blipFill>
          <p:spPr bwMode="auto">
            <a:xfrm>
              <a:off x="1350982" y="2956581"/>
              <a:ext cx="719094" cy="3387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4" descr="Salesforce.com - Wikipedia, la enciclopedia libre">
              <a:extLst>
                <a:ext uri="{FF2B5EF4-FFF2-40B4-BE49-F238E27FC236}">
                  <a16:creationId xmlns:a16="http://schemas.microsoft.com/office/drawing/2014/main" id="{CDDB4C77-A32A-D3B2-F5B2-0742F579E22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073954" y="5040665"/>
              <a:ext cx="532705" cy="37291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6" descr="SAP SE - Wikipedia, la enciclopedia libre">
              <a:extLst>
                <a:ext uri="{FF2B5EF4-FFF2-40B4-BE49-F238E27FC236}">
                  <a16:creationId xmlns:a16="http://schemas.microsoft.com/office/drawing/2014/main" id="{B41A44D6-E42C-8F06-766E-75A6F4BA2787}"/>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651706" y="5037455"/>
              <a:ext cx="537167" cy="26545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8" descr="Dynamics CRM - Software de Gestión de las Relaciones con Clientes">
              <a:extLst>
                <a:ext uri="{FF2B5EF4-FFF2-40B4-BE49-F238E27FC236}">
                  <a16:creationId xmlns:a16="http://schemas.microsoft.com/office/drawing/2014/main" id="{B8F2E3D2-BAFE-45AB-47D9-437F6A7D18FD}"/>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5643" t="22535" r="18404" b="17354"/>
            <a:stretch/>
          </p:blipFill>
          <p:spPr bwMode="auto">
            <a:xfrm>
              <a:off x="1274359" y="5047116"/>
              <a:ext cx="719094" cy="3387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0620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002146-0E1C-43DA-ACCD-21CFD5F9FEF3}"/>
              </a:ext>
            </a:extLst>
          </p:cNvPr>
          <p:cNvSpPr txBox="1"/>
          <p:nvPr/>
        </p:nvSpPr>
        <p:spPr>
          <a:xfrm>
            <a:off x="436606" y="246282"/>
            <a:ext cx="11359978" cy="923330"/>
          </a:xfrm>
          <a:prstGeom prst="rect">
            <a:avLst/>
          </a:prstGeom>
          <a:noFill/>
        </p:spPr>
        <p:txBody>
          <a:bodyPr wrap="square">
            <a:spAutoFit/>
          </a:bodyPr>
          <a:lstStyle/>
          <a:p>
            <a:pPr algn="just"/>
            <a:r>
              <a:rPr lang="es-DO" b="0" i="0" dirty="0">
                <a:solidFill>
                  <a:srgbClr val="444444"/>
                </a:solidFill>
                <a:effectLst/>
                <a:latin typeface="Open Sans"/>
              </a:rPr>
              <a:t>Existen muchas herramientas para realizar una </a:t>
            </a:r>
            <a:r>
              <a:rPr lang="es-DO" b="1" i="0" dirty="0">
                <a:solidFill>
                  <a:srgbClr val="444444"/>
                </a:solidFill>
                <a:effectLst/>
                <a:latin typeface="Open Sans"/>
              </a:rPr>
              <a:t>ETL</a:t>
            </a:r>
            <a:r>
              <a:rPr lang="es-DO" b="0" i="0" dirty="0">
                <a:solidFill>
                  <a:srgbClr val="444444"/>
                </a:solidFill>
                <a:effectLst/>
                <a:latin typeface="Open Sans"/>
              </a:rPr>
              <a:t>, para el caso de </a:t>
            </a:r>
            <a:r>
              <a:rPr lang="es-DO" b="1" i="0" dirty="0">
                <a:solidFill>
                  <a:srgbClr val="444444"/>
                </a:solidFill>
                <a:effectLst/>
                <a:latin typeface="Open Sans"/>
              </a:rPr>
              <a:t>SQL SERVER utilizaremos SQL SERVER DATA TOOLS</a:t>
            </a:r>
            <a:r>
              <a:rPr lang="es-DO" b="0" i="0" dirty="0">
                <a:solidFill>
                  <a:srgbClr val="444444"/>
                </a:solidFill>
                <a:effectLst/>
                <a:latin typeface="Open Sans"/>
              </a:rPr>
              <a:t> que incluye el </a:t>
            </a:r>
            <a:r>
              <a:rPr lang="es-DO" b="1" i="0" dirty="0">
                <a:solidFill>
                  <a:srgbClr val="444444"/>
                </a:solidFill>
                <a:effectLst/>
                <a:latin typeface="Open Sans"/>
              </a:rPr>
              <a:t>SQL SERVER INTEGRATION SERVICES</a:t>
            </a:r>
            <a:r>
              <a:rPr lang="es-DO" b="0" i="0" dirty="0">
                <a:solidFill>
                  <a:srgbClr val="444444"/>
                </a:solidFill>
                <a:effectLst/>
                <a:latin typeface="Open Sans"/>
              </a:rPr>
              <a:t>, esta herramienta en </a:t>
            </a:r>
            <a:r>
              <a:rPr lang="es-DO" b="1" i="0" dirty="0">
                <a:solidFill>
                  <a:srgbClr val="444444"/>
                </a:solidFill>
                <a:effectLst/>
                <a:latin typeface="Open Sans"/>
              </a:rPr>
              <a:t>SQL SERVER 2014</a:t>
            </a:r>
            <a:r>
              <a:rPr lang="es-DO" b="0" i="0" dirty="0">
                <a:solidFill>
                  <a:srgbClr val="444444"/>
                </a:solidFill>
                <a:effectLst/>
                <a:latin typeface="Open Sans"/>
              </a:rPr>
              <a:t> ya no se incluye en la instalación por lo que es necesario descargar de la siguiente Link:</a:t>
            </a:r>
            <a:endParaRPr lang="es-DO" dirty="0"/>
          </a:p>
        </p:txBody>
      </p:sp>
      <p:sp>
        <p:nvSpPr>
          <p:cNvPr id="5" name="TextBox 4">
            <a:extLst>
              <a:ext uri="{FF2B5EF4-FFF2-40B4-BE49-F238E27FC236}">
                <a16:creationId xmlns:a16="http://schemas.microsoft.com/office/drawing/2014/main" id="{D51FB3F4-8EE0-41D4-9DB4-631FDB6B8FCD}"/>
              </a:ext>
            </a:extLst>
          </p:cNvPr>
          <p:cNvSpPr txBox="1"/>
          <p:nvPr/>
        </p:nvSpPr>
        <p:spPr>
          <a:xfrm>
            <a:off x="518984" y="1418115"/>
            <a:ext cx="3492843" cy="338554"/>
          </a:xfrm>
          <a:prstGeom prst="rect">
            <a:avLst/>
          </a:prstGeom>
          <a:noFill/>
        </p:spPr>
        <p:txBody>
          <a:bodyPr wrap="square">
            <a:spAutoFit/>
          </a:bodyPr>
          <a:lstStyle>
            <a:defPPr>
              <a:defRPr lang="es-DO"/>
            </a:defPPr>
            <a:lvl1pPr>
              <a:defRPr b="1" i="0">
                <a:solidFill>
                  <a:srgbClr val="000000"/>
                </a:solidFill>
                <a:effectLst/>
                <a:latin typeface="wf_segoe-ui"/>
              </a:defRPr>
            </a:lvl1pPr>
          </a:lstStyle>
          <a:p>
            <a:r>
              <a:rPr lang="es-DO" sz="1600" dirty="0">
                <a:solidFill>
                  <a:srgbClr val="0070C0"/>
                </a:solidFill>
                <a:hlinkClick r:id="rId2">
                  <a:extLst>
                    <a:ext uri="{A12FA001-AC4F-418D-AE19-62706E023703}">
                      <ahyp:hlinkClr xmlns:ahyp="http://schemas.microsoft.com/office/drawing/2018/hyperlinkcolor" val="tx"/>
                    </a:ext>
                  </a:extLst>
                </a:hlinkClick>
              </a:rPr>
              <a:t>Microsoft SQL Server Data Tools</a:t>
            </a:r>
            <a:endParaRPr lang="es-DO" sz="1600" dirty="0">
              <a:solidFill>
                <a:srgbClr val="0070C0"/>
              </a:solidFill>
            </a:endParaRPr>
          </a:p>
        </p:txBody>
      </p:sp>
      <p:sp>
        <p:nvSpPr>
          <p:cNvPr id="8" name="TextBox 7">
            <a:extLst>
              <a:ext uri="{FF2B5EF4-FFF2-40B4-BE49-F238E27FC236}">
                <a16:creationId xmlns:a16="http://schemas.microsoft.com/office/drawing/2014/main" id="{F2B7037C-E505-440B-8305-DFC612B9855B}"/>
              </a:ext>
            </a:extLst>
          </p:cNvPr>
          <p:cNvSpPr txBox="1"/>
          <p:nvPr/>
        </p:nvSpPr>
        <p:spPr>
          <a:xfrm>
            <a:off x="7694141" y="1433905"/>
            <a:ext cx="4296090" cy="338554"/>
          </a:xfrm>
          <a:prstGeom prst="rect">
            <a:avLst/>
          </a:prstGeom>
          <a:noFill/>
        </p:spPr>
        <p:txBody>
          <a:bodyPr wrap="square">
            <a:spAutoFit/>
          </a:bodyPr>
          <a:lstStyle/>
          <a:p>
            <a:r>
              <a:rPr lang="es-DO" sz="1600" b="1" i="0" dirty="0">
                <a:solidFill>
                  <a:srgbClr val="0070C0"/>
                </a:solidFill>
                <a:effectLst/>
                <a:latin typeface="wf_segoe-ui"/>
                <a:hlinkClick r:id="rId3">
                  <a:extLst>
                    <a:ext uri="{A12FA001-AC4F-418D-AE19-62706E023703}">
                      <ahyp:hlinkClr xmlns:ahyp="http://schemas.microsoft.com/office/drawing/2018/hyperlinkcolor" val="tx"/>
                    </a:ext>
                  </a:extLst>
                </a:hlinkClick>
              </a:rPr>
              <a:t>SQL Server Integration Services Projects</a:t>
            </a:r>
            <a:endParaRPr lang="es-DO" sz="1600" dirty="0">
              <a:solidFill>
                <a:srgbClr val="0070C0"/>
              </a:solidFill>
            </a:endParaRPr>
          </a:p>
        </p:txBody>
      </p:sp>
      <p:sp>
        <p:nvSpPr>
          <p:cNvPr id="9" name="TextBox 8">
            <a:extLst>
              <a:ext uri="{FF2B5EF4-FFF2-40B4-BE49-F238E27FC236}">
                <a16:creationId xmlns:a16="http://schemas.microsoft.com/office/drawing/2014/main" id="{F34360D1-A22D-48F7-8416-6380E22CF5B5}"/>
              </a:ext>
            </a:extLst>
          </p:cNvPr>
          <p:cNvSpPr txBox="1"/>
          <p:nvPr/>
        </p:nvSpPr>
        <p:spPr>
          <a:xfrm>
            <a:off x="659028" y="2290420"/>
            <a:ext cx="10083113" cy="369332"/>
          </a:xfrm>
          <a:prstGeom prst="rect">
            <a:avLst/>
          </a:prstGeom>
          <a:noFill/>
        </p:spPr>
        <p:txBody>
          <a:bodyPr wrap="square" rtlCol="0">
            <a:spAutoFit/>
          </a:bodyPr>
          <a:lstStyle/>
          <a:p>
            <a:r>
              <a:rPr lang="en-US" dirty="0"/>
              <a:t>Una vez lo hemos instaldo veremos que en el SQL Server y en Visual Studio tenemos lo siguiente:</a:t>
            </a:r>
            <a:endParaRPr lang="es-DO" dirty="0"/>
          </a:p>
        </p:txBody>
      </p:sp>
      <p:pic>
        <p:nvPicPr>
          <p:cNvPr id="11" name="Picture 10">
            <a:extLst>
              <a:ext uri="{FF2B5EF4-FFF2-40B4-BE49-F238E27FC236}">
                <a16:creationId xmlns:a16="http://schemas.microsoft.com/office/drawing/2014/main" id="{3A1F812B-591A-4618-B7EA-F4258C228D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184" y="3275488"/>
            <a:ext cx="4633712" cy="3069954"/>
          </a:xfrm>
          <a:prstGeom prst="rect">
            <a:avLst/>
          </a:prstGeom>
        </p:spPr>
      </p:pic>
      <p:pic>
        <p:nvPicPr>
          <p:cNvPr id="15" name="Picture 14">
            <a:extLst>
              <a:ext uri="{FF2B5EF4-FFF2-40B4-BE49-F238E27FC236}">
                <a16:creationId xmlns:a16="http://schemas.microsoft.com/office/drawing/2014/main" id="{64FEC4DC-305D-4CCD-B5E8-4E2D5B8F85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0933" y="1230670"/>
            <a:ext cx="992290" cy="998692"/>
          </a:xfrm>
          <a:prstGeom prst="rect">
            <a:avLst/>
          </a:prstGeom>
        </p:spPr>
      </p:pic>
      <p:pic>
        <p:nvPicPr>
          <p:cNvPr id="2052" name="Picture 4" descr="SQL Server 2012–SQL Server Data Tools | Lynn Langit">
            <a:extLst>
              <a:ext uri="{FF2B5EF4-FFF2-40B4-BE49-F238E27FC236}">
                <a16:creationId xmlns:a16="http://schemas.microsoft.com/office/drawing/2014/main" id="{0C1B40DF-6945-4BAF-A1AC-532E6057FA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8532" y="1337401"/>
            <a:ext cx="828675" cy="8001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B2C9B2A-2675-4A41-A1C9-C3FD41CF0D95}"/>
              </a:ext>
            </a:extLst>
          </p:cNvPr>
          <p:cNvSpPr txBox="1"/>
          <p:nvPr/>
        </p:nvSpPr>
        <p:spPr>
          <a:xfrm>
            <a:off x="5071533" y="1230670"/>
            <a:ext cx="1388534" cy="923330"/>
          </a:xfrm>
          <a:prstGeom prst="rect">
            <a:avLst/>
          </a:prstGeom>
          <a:noFill/>
        </p:spPr>
        <p:txBody>
          <a:bodyPr wrap="square" rtlCol="0">
            <a:spAutoFit/>
          </a:bodyPr>
          <a:lstStyle/>
          <a:p>
            <a:pPr algn="ctr"/>
            <a:r>
              <a:rPr lang="en-US" sz="5400" b="1" dirty="0">
                <a:effectLst>
                  <a:outerShdw blurRad="38100" dist="38100" dir="2700000" algn="tl">
                    <a:srgbClr val="000000">
                      <a:alpha val="43137"/>
                    </a:srgbClr>
                  </a:outerShdw>
                </a:effectLst>
              </a:rPr>
              <a:t>+</a:t>
            </a:r>
            <a:endParaRPr lang="es-DO" sz="5400" b="1" dirty="0">
              <a:effectLst>
                <a:outerShdw blurRad="38100" dist="38100" dir="2700000" algn="tl">
                  <a:srgbClr val="000000">
                    <a:alpha val="43137"/>
                  </a:srgbClr>
                </a:outerShdw>
              </a:effectLst>
            </a:endParaRPr>
          </a:p>
        </p:txBody>
      </p:sp>
      <p:sp>
        <p:nvSpPr>
          <p:cNvPr id="6" name="Rectangle 5">
            <a:extLst>
              <a:ext uri="{FF2B5EF4-FFF2-40B4-BE49-F238E27FC236}">
                <a16:creationId xmlns:a16="http://schemas.microsoft.com/office/drawing/2014/main" id="{4E3CF250-EA51-4779-998F-FDC752926631}"/>
              </a:ext>
            </a:extLst>
          </p:cNvPr>
          <p:cNvSpPr/>
          <p:nvPr/>
        </p:nvSpPr>
        <p:spPr>
          <a:xfrm>
            <a:off x="2345267" y="4656667"/>
            <a:ext cx="1583265" cy="516466"/>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1026" name="Picture 2" descr="Visual Studio Installer in the Windows Start menu for 2022">
            <a:extLst>
              <a:ext uri="{FF2B5EF4-FFF2-40B4-BE49-F238E27FC236}">
                <a16:creationId xmlns:a16="http://schemas.microsoft.com/office/drawing/2014/main" id="{63568F8A-E93F-4C72-958F-A20D8E4D7B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0933" y="3060775"/>
            <a:ext cx="4572000" cy="2924175"/>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712A71CA-FD31-43F8-B8F5-DEB7B69A8A40}"/>
              </a:ext>
            </a:extLst>
          </p:cNvPr>
          <p:cNvSpPr txBox="1"/>
          <p:nvPr/>
        </p:nvSpPr>
        <p:spPr>
          <a:xfrm>
            <a:off x="6620934" y="6101697"/>
            <a:ext cx="4572000" cy="646331"/>
          </a:xfrm>
          <a:prstGeom prst="rect">
            <a:avLst/>
          </a:prstGeom>
          <a:noFill/>
        </p:spPr>
        <p:txBody>
          <a:bodyPr wrap="square" rtlCol="0">
            <a:spAutoFit/>
          </a:bodyPr>
          <a:lstStyle/>
          <a:p>
            <a:r>
              <a:rPr lang="en-US" dirty="0"/>
              <a:t>En visual studio temenos que activar e instalar un nuevo componente.</a:t>
            </a:r>
            <a:endParaRPr lang="es-ES" dirty="0"/>
          </a:p>
        </p:txBody>
      </p:sp>
    </p:spTree>
    <p:extLst>
      <p:ext uri="{BB962C8B-B14F-4D97-AF65-F5344CB8AC3E}">
        <p14:creationId xmlns:p14="http://schemas.microsoft.com/office/powerpoint/2010/main" val="915963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7DC9B33-6941-367A-6423-ACE12AE500F5}"/>
              </a:ext>
            </a:extLst>
          </p:cNvPr>
          <p:cNvPicPr>
            <a:picLocks noChangeAspect="1"/>
          </p:cNvPicPr>
          <p:nvPr/>
        </p:nvPicPr>
        <p:blipFill>
          <a:blip r:embed="rId2"/>
          <a:stretch>
            <a:fillRect/>
          </a:stretch>
        </p:blipFill>
        <p:spPr>
          <a:xfrm>
            <a:off x="228613" y="1189516"/>
            <a:ext cx="5321437" cy="3498861"/>
          </a:xfrm>
          <a:prstGeom prst="rect">
            <a:avLst/>
          </a:prstGeom>
        </p:spPr>
      </p:pic>
      <p:pic>
        <p:nvPicPr>
          <p:cNvPr id="3" name="Imagen 2">
            <a:extLst>
              <a:ext uri="{FF2B5EF4-FFF2-40B4-BE49-F238E27FC236}">
                <a16:creationId xmlns:a16="http://schemas.microsoft.com/office/drawing/2014/main" id="{8DDA93F9-73D2-5575-C862-91B0B7C23B6E}"/>
              </a:ext>
            </a:extLst>
          </p:cNvPr>
          <p:cNvPicPr>
            <a:picLocks noChangeAspect="1"/>
          </p:cNvPicPr>
          <p:nvPr/>
        </p:nvPicPr>
        <p:blipFill>
          <a:blip r:embed="rId3"/>
          <a:stretch>
            <a:fillRect/>
          </a:stretch>
        </p:blipFill>
        <p:spPr>
          <a:xfrm>
            <a:off x="6137686" y="1267968"/>
            <a:ext cx="6054314" cy="3320210"/>
          </a:xfrm>
          <a:prstGeom prst="rect">
            <a:avLst/>
          </a:prstGeom>
        </p:spPr>
      </p:pic>
      <p:pic>
        <p:nvPicPr>
          <p:cNvPr id="4" name="Imagen 3">
            <a:extLst>
              <a:ext uri="{FF2B5EF4-FFF2-40B4-BE49-F238E27FC236}">
                <a16:creationId xmlns:a16="http://schemas.microsoft.com/office/drawing/2014/main" id="{D25CE994-8505-891E-B535-D4D611610813}"/>
              </a:ext>
            </a:extLst>
          </p:cNvPr>
          <p:cNvPicPr>
            <a:picLocks noChangeAspect="1"/>
          </p:cNvPicPr>
          <p:nvPr/>
        </p:nvPicPr>
        <p:blipFill>
          <a:blip r:embed="rId4"/>
          <a:stretch>
            <a:fillRect/>
          </a:stretch>
        </p:blipFill>
        <p:spPr>
          <a:xfrm>
            <a:off x="606418" y="3440958"/>
            <a:ext cx="6590044" cy="3498861"/>
          </a:xfrm>
          <a:prstGeom prst="rect">
            <a:avLst/>
          </a:prstGeom>
        </p:spPr>
      </p:pic>
      <p:pic>
        <p:nvPicPr>
          <p:cNvPr id="5" name="Picture 6" descr="Cómo añadir o quitar una interfaz de red en SQL Server - Blog de Linube">
            <a:extLst>
              <a:ext uri="{FF2B5EF4-FFF2-40B4-BE49-F238E27FC236}">
                <a16:creationId xmlns:a16="http://schemas.microsoft.com/office/drawing/2014/main" id="{014538DC-3DBD-43BB-D35D-1500AFB5DC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1576" y="126609"/>
            <a:ext cx="1062907" cy="10629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AP Crystal Reports Support &amp; Services | NJ NY PA | On-Site Technology">
            <a:extLst>
              <a:ext uri="{FF2B5EF4-FFF2-40B4-BE49-F238E27FC236}">
                <a16:creationId xmlns:a16="http://schemas.microsoft.com/office/drawing/2014/main" id="{5C73E505-F5D2-D256-D663-7FD14DA7C2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80731" y="126609"/>
            <a:ext cx="1179106" cy="11791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Microsoft Visual Studio - Wikipedia, la enciclopedia libre">
            <a:extLst>
              <a:ext uri="{FF2B5EF4-FFF2-40B4-BE49-F238E27FC236}">
                <a16:creationId xmlns:a16="http://schemas.microsoft.com/office/drawing/2014/main" id="{8C41D2E8-5100-2D6B-4DA2-54F2D3472B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97284" y="238924"/>
            <a:ext cx="1029044" cy="10290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
            <a:extLst>
              <a:ext uri="{FF2B5EF4-FFF2-40B4-BE49-F238E27FC236}">
                <a16:creationId xmlns:a16="http://schemas.microsoft.com/office/drawing/2014/main" id="{13B2D28A-28A8-E9BC-77B3-F27E4A1294A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56925" y="191840"/>
            <a:ext cx="2095777" cy="12574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5" descr="A person in a suit&#10;&#10;Description automatically generated with medium confidence">
            <a:extLst>
              <a:ext uri="{FF2B5EF4-FFF2-40B4-BE49-F238E27FC236}">
                <a16:creationId xmlns:a16="http://schemas.microsoft.com/office/drawing/2014/main" id="{22EC5441-F66D-B128-9184-6770BD2451C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66246" y="2301639"/>
            <a:ext cx="1659508" cy="1579447"/>
          </a:xfrm>
          <a:prstGeom prst="flowChartConnector">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w="76200">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effectLst>
            <a:glow rad="63500">
              <a:schemeClr val="accent4">
                <a:satMod val="175000"/>
                <a:alpha val="40000"/>
              </a:schemeClr>
            </a:glow>
          </a:effectLst>
        </p:spPr>
      </p:pic>
      <p:pic>
        <p:nvPicPr>
          <p:cNvPr id="10" name="Imagen 9" descr="Texto&#10;&#10;Descripción generada automáticamente con confianza baja">
            <a:extLst>
              <a:ext uri="{FF2B5EF4-FFF2-40B4-BE49-F238E27FC236}">
                <a16:creationId xmlns:a16="http://schemas.microsoft.com/office/drawing/2014/main" id="{54E3E174-1F27-3B2D-9AAF-81E19A34442C}"/>
              </a:ext>
            </a:extLst>
          </p:cNvPr>
          <p:cNvPicPr>
            <a:picLocks noChangeAspect="1"/>
          </p:cNvPicPr>
          <p:nvPr/>
        </p:nvPicPr>
        <p:blipFill rotWithShape="1">
          <a:blip r:embed="rId10">
            <a:extLst>
              <a:ext uri="{28A0092B-C50C-407E-A947-70E740481C1C}">
                <a14:useLocalDpi xmlns:a14="http://schemas.microsoft.com/office/drawing/2010/main" val="0"/>
              </a:ext>
            </a:extLst>
          </a:blip>
          <a:srcRect t="25297" b="29412"/>
          <a:stretch/>
        </p:blipFill>
        <p:spPr>
          <a:xfrm>
            <a:off x="45976" y="193828"/>
            <a:ext cx="4410848" cy="710913"/>
          </a:xfrm>
          <a:prstGeom prst="rect">
            <a:avLst/>
          </a:prstGeom>
        </p:spPr>
      </p:pic>
      <p:pic>
        <p:nvPicPr>
          <p:cNvPr id="11" name="Picture 4">
            <a:extLst>
              <a:ext uri="{FF2B5EF4-FFF2-40B4-BE49-F238E27FC236}">
                <a16:creationId xmlns:a16="http://schemas.microsoft.com/office/drawing/2014/main" id="{3C29ADBC-3A4D-E212-F540-717703ECCB9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32660" y="4348958"/>
            <a:ext cx="4949711" cy="2382433"/>
          </a:xfrm>
          <a:prstGeom prst="rect">
            <a:avLst/>
          </a:prstGeom>
        </p:spPr>
      </p:pic>
    </p:spTree>
    <p:extLst>
      <p:ext uri="{BB962C8B-B14F-4D97-AF65-F5344CB8AC3E}">
        <p14:creationId xmlns:p14="http://schemas.microsoft.com/office/powerpoint/2010/main" val="10208478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174C81-E5F8-46C7-A79C-2257E550992F}"/>
              </a:ext>
            </a:extLst>
          </p:cNvPr>
          <p:cNvSpPr txBox="1"/>
          <p:nvPr/>
        </p:nvSpPr>
        <p:spPr>
          <a:xfrm>
            <a:off x="2247542" y="465554"/>
            <a:ext cx="6699903" cy="523220"/>
          </a:xfrm>
          <a:prstGeom prst="rect">
            <a:avLst/>
          </a:prstGeom>
          <a:noFill/>
        </p:spPr>
        <p:txBody>
          <a:bodyPr wrap="square">
            <a:spAutoFit/>
          </a:bodyPr>
          <a:lstStyle/>
          <a:p>
            <a:pPr algn="ctr"/>
            <a:r>
              <a:rPr lang="es-DO" sz="2800" b="1" dirty="0"/>
              <a:t>¿Qué es SQL Server Data Tools (SSDT)?</a:t>
            </a:r>
          </a:p>
        </p:txBody>
      </p:sp>
      <p:sp>
        <p:nvSpPr>
          <p:cNvPr id="5" name="TextBox 4">
            <a:extLst>
              <a:ext uri="{FF2B5EF4-FFF2-40B4-BE49-F238E27FC236}">
                <a16:creationId xmlns:a16="http://schemas.microsoft.com/office/drawing/2014/main" id="{1AD28429-25DC-4716-9B42-BB4A3C3E10E3}"/>
              </a:ext>
            </a:extLst>
          </p:cNvPr>
          <p:cNvSpPr txBox="1"/>
          <p:nvPr/>
        </p:nvSpPr>
        <p:spPr>
          <a:xfrm>
            <a:off x="604614" y="2422253"/>
            <a:ext cx="6351662" cy="2308324"/>
          </a:xfrm>
          <a:prstGeom prst="rect">
            <a:avLst/>
          </a:prstGeom>
          <a:noFill/>
        </p:spPr>
        <p:txBody>
          <a:bodyPr wrap="square">
            <a:spAutoFit/>
          </a:bodyPr>
          <a:lstStyle/>
          <a:p>
            <a:pPr algn="just"/>
            <a:r>
              <a:rPr lang="es-ES" sz="2400" dirty="0"/>
              <a:t>SQL Server Data Tools se considera como la siguiente evolución de Visual Studio basada en herramientas de base de datos que proporciona a los desarrolladores una herramienta única para apoyar las necesidades del desarrollo de bases de </a:t>
            </a:r>
          </a:p>
          <a:p>
            <a:pPr algn="just"/>
            <a:r>
              <a:rPr lang="es-ES" sz="2400" dirty="0"/>
              <a:t>datos.</a:t>
            </a:r>
            <a:endParaRPr lang="es-DO" sz="2400" dirty="0"/>
          </a:p>
        </p:txBody>
      </p:sp>
      <p:pic>
        <p:nvPicPr>
          <p:cNvPr id="2050" name="Picture 2" descr="Taking another look at SSDT – SQL Server Data Tools | Lynn Langit">
            <a:extLst>
              <a:ext uri="{FF2B5EF4-FFF2-40B4-BE49-F238E27FC236}">
                <a16:creationId xmlns:a16="http://schemas.microsoft.com/office/drawing/2014/main" id="{6CB8CD4B-4D2A-4751-9373-807832D31B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26" t="7726" r="14084" b="13951"/>
          <a:stretch/>
        </p:blipFill>
        <p:spPr bwMode="auto">
          <a:xfrm>
            <a:off x="7456203" y="1498517"/>
            <a:ext cx="3119215" cy="308503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Versiones anteriores de SQL Server Data Tools (SSDT) - SQL Server Data Tools  (SSDT) | Microsoft Docs">
            <a:extLst>
              <a:ext uri="{FF2B5EF4-FFF2-40B4-BE49-F238E27FC236}">
                <a16:creationId xmlns:a16="http://schemas.microsoft.com/office/drawing/2014/main" id="{EC5E2CFF-DA00-467E-8D0E-4DB14846D6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3285" y="4854012"/>
            <a:ext cx="2305050" cy="177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4886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515D19-A2BD-4944-B827-4DF0F960B723}"/>
              </a:ext>
            </a:extLst>
          </p:cNvPr>
          <p:cNvPicPr>
            <a:picLocks noChangeAspect="1"/>
          </p:cNvPicPr>
          <p:nvPr/>
        </p:nvPicPr>
        <p:blipFill>
          <a:blip r:embed="rId2"/>
          <a:stretch>
            <a:fillRect/>
          </a:stretch>
        </p:blipFill>
        <p:spPr>
          <a:xfrm>
            <a:off x="1221008" y="1322974"/>
            <a:ext cx="9749984" cy="5181955"/>
          </a:xfrm>
          <a:prstGeom prst="rect">
            <a:avLst/>
          </a:prstGeom>
        </p:spPr>
      </p:pic>
      <p:sp>
        <p:nvSpPr>
          <p:cNvPr id="2" name="CuadroTexto 1">
            <a:extLst>
              <a:ext uri="{FF2B5EF4-FFF2-40B4-BE49-F238E27FC236}">
                <a16:creationId xmlns:a16="http://schemas.microsoft.com/office/drawing/2014/main" id="{B6438C55-B447-D603-9C18-D0D02334AD79}"/>
              </a:ext>
            </a:extLst>
          </p:cNvPr>
          <p:cNvSpPr txBox="1"/>
          <p:nvPr/>
        </p:nvSpPr>
        <p:spPr>
          <a:xfrm>
            <a:off x="198120" y="258724"/>
            <a:ext cx="11539728" cy="646331"/>
          </a:xfrm>
          <a:prstGeom prst="rect">
            <a:avLst/>
          </a:prstGeom>
          <a:noFill/>
        </p:spPr>
        <p:txBody>
          <a:bodyPr wrap="square" rtlCol="0">
            <a:spAutoFit/>
          </a:bodyPr>
          <a:lstStyle/>
          <a:p>
            <a:pPr algn="just"/>
            <a:r>
              <a:rPr lang="es-DO" dirty="0"/>
              <a:t>A veces necesitamos acceder a nuestro SQL Server, pero este no nos permite el acceso por este error, es muy habitual, y la razón en el casi 90% de los casos es por el servicio detenido, buscamos esos permisos y lo activamos nuevamente.</a:t>
            </a:r>
          </a:p>
        </p:txBody>
      </p:sp>
    </p:spTree>
    <p:extLst>
      <p:ext uri="{BB962C8B-B14F-4D97-AF65-F5344CB8AC3E}">
        <p14:creationId xmlns:p14="http://schemas.microsoft.com/office/powerpoint/2010/main" val="15212697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2CF3F7E-30EF-5230-A5D4-BF20A0BA3FFC}"/>
              </a:ext>
            </a:extLst>
          </p:cNvPr>
          <p:cNvPicPr>
            <a:picLocks noChangeAspect="1"/>
          </p:cNvPicPr>
          <p:nvPr/>
        </p:nvPicPr>
        <p:blipFill>
          <a:blip r:embed="rId2"/>
          <a:stretch>
            <a:fillRect/>
          </a:stretch>
        </p:blipFill>
        <p:spPr>
          <a:xfrm>
            <a:off x="1391452" y="609969"/>
            <a:ext cx="9563100" cy="6115050"/>
          </a:xfrm>
          <a:prstGeom prst="rect">
            <a:avLst/>
          </a:prstGeom>
        </p:spPr>
      </p:pic>
      <p:sp>
        <p:nvSpPr>
          <p:cNvPr id="4" name="CuadroTexto 3">
            <a:extLst>
              <a:ext uri="{FF2B5EF4-FFF2-40B4-BE49-F238E27FC236}">
                <a16:creationId xmlns:a16="http://schemas.microsoft.com/office/drawing/2014/main" id="{FA56ED16-0D62-AAE4-E76C-91E250899A8A}"/>
              </a:ext>
            </a:extLst>
          </p:cNvPr>
          <p:cNvSpPr txBox="1"/>
          <p:nvPr/>
        </p:nvSpPr>
        <p:spPr>
          <a:xfrm>
            <a:off x="789273" y="202131"/>
            <a:ext cx="11097928" cy="369332"/>
          </a:xfrm>
          <a:prstGeom prst="rect">
            <a:avLst/>
          </a:prstGeom>
          <a:noFill/>
        </p:spPr>
        <p:txBody>
          <a:bodyPr wrap="square" rtlCol="0">
            <a:spAutoFit/>
          </a:bodyPr>
          <a:lstStyle/>
          <a:p>
            <a:pPr algn="ctr"/>
            <a:r>
              <a:rPr lang="es-DO" dirty="0"/>
              <a:t>Aquí le damos clic derecho encima a donde dice </a:t>
            </a:r>
            <a:r>
              <a:rPr lang="es-DO" b="1" dirty="0"/>
              <a:t>Stopped</a:t>
            </a:r>
            <a:r>
              <a:rPr lang="es-DO" dirty="0"/>
              <a:t> o </a:t>
            </a:r>
            <a:r>
              <a:rPr lang="es-DO" b="1" dirty="0">
                <a:solidFill>
                  <a:srgbClr val="FF0000"/>
                </a:solidFill>
              </a:rPr>
              <a:t>Detenido</a:t>
            </a:r>
            <a:r>
              <a:rPr lang="es-DO" dirty="0"/>
              <a:t>, y le damos </a:t>
            </a:r>
            <a:r>
              <a:rPr lang="es-DO" b="1" dirty="0">
                <a:solidFill>
                  <a:srgbClr val="00B050"/>
                </a:solidFill>
              </a:rPr>
              <a:t>iniciar</a:t>
            </a:r>
            <a:r>
              <a:rPr lang="es-DO" dirty="0"/>
              <a:t> y listo.</a:t>
            </a:r>
          </a:p>
        </p:txBody>
      </p:sp>
    </p:spTree>
    <p:extLst>
      <p:ext uri="{BB962C8B-B14F-4D97-AF65-F5344CB8AC3E}">
        <p14:creationId xmlns:p14="http://schemas.microsoft.com/office/powerpoint/2010/main" val="18713399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1687186-4BEB-C9FA-3C96-ED881482F909}"/>
              </a:ext>
            </a:extLst>
          </p:cNvPr>
          <p:cNvPicPr>
            <a:picLocks noChangeAspect="1"/>
          </p:cNvPicPr>
          <p:nvPr/>
        </p:nvPicPr>
        <p:blipFill>
          <a:blip r:embed="rId2"/>
          <a:stretch>
            <a:fillRect/>
          </a:stretch>
        </p:blipFill>
        <p:spPr>
          <a:xfrm>
            <a:off x="1600200" y="333375"/>
            <a:ext cx="8991600" cy="6191250"/>
          </a:xfrm>
          <a:prstGeom prst="rect">
            <a:avLst/>
          </a:prstGeom>
        </p:spPr>
      </p:pic>
    </p:spTree>
    <p:extLst>
      <p:ext uri="{BB962C8B-B14F-4D97-AF65-F5344CB8AC3E}">
        <p14:creationId xmlns:p14="http://schemas.microsoft.com/office/powerpoint/2010/main" val="39735153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104849-FD61-42EE-9C9D-CA14CEAFE09A}"/>
              </a:ext>
            </a:extLst>
          </p:cNvPr>
          <p:cNvPicPr>
            <a:picLocks noChangeAspect="1"/>
          </p:cNvPicPr>
          <p:nvPr/>
        </p:nvPicPr>
        <p:blipFill>
          <a:blip r:embed="rId2"/>
          <a:stretch>
            <a:fillRect/>
          </a:stretch>
        </p:blipFill>
        <p:spPr>
          <a:xfrm>
            <a:off x="1067625" y="671450"/>
            <a:ext cx="10479005" cy="5990588"/>
          </a:xfrm>
          <a:prstGeom prst="rect">
            <a:avLst/>
          </a:prstGeom>
        </p:spPr>
      </p:pic>
      <p:sp>
        <p:nvSpPr>
          <p:cNvPr id="2" name="CuadroTexto 1">
            <a:extLst>
              <a:ext uri="{FF2B5EF4-FFF2-40B4-BE49-F238E27FC236}">
                <a16:creationId xmlns:a16="http://schemas.microsoft.com/office/drawing/2014/main" id="{47CBD4BA-9B6D-3A2F-FD19-269B11D9A486}"/>
              </a:ext>
            </a:extLst>
          </p:cNvPr>
          <p:cNvSpPr txBox="1"/>
          <p:nvPr/>
        </p:nvSpPr>
        <p:spPr>
          <a:xfrm>
            <a:off x="1243584" y="301752"/>
            <a:ext cx="9308592" cy="369332"/>
          </a:xfrm>
          <a:prstGeom prst="rect">
            <a:avLst/>
          </a:prstGeom>
          <a:noFill/>
        </p:spPr>
        <p:txBody>
          <a:bodyPr wrap="square" rtlCol="0">
            <a:spAutoFit/>
          </a:bodyPr>
          <a:lstStyle/>
          <a:p>
            <a:r>
              <a:rPr lang="es-DO" dirty="0"/>
              <a:t>Aquí como vemos esta bien es una opcion que muchas veces se detiene y solo demos iniciarlo.</a:t>
            </a:r>
          </a:p>
        </p:txBody>
      </p:sp>
    </p:spTree>
    <p:extLst>
      <p:ext uri="{BB962C8B-B14F-4D97-AF65-F5344CB8AC3E}">
        <p14:creationId xmlns:p14="http://schemas.microsoft.com/office/powerpoint/2010/main" val="20680641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154CC90-4712-41BF-A873-21D99C9D40FB}"/>
              </a:ext>
            </a:extLst>
          </p:cNvPr>
          <p:cNvPicPr>
            <a:picLocks noChangeAspect="1"/>
          </p:cNvPicPr>
          <p:nvPr/>
        </p:nvPicPr>
        <p:blipFill>
          <a:blip r:embed="rId2"/>
          <a:stretch>
            <a:fillRect/>
          </a:stretch>
        </p:blipFill>
        <p:spPr>
          <a:xfrm>
            <a:off x="518623" y="924993"/>
            <a:ext cx="2933700" cy="4324350"/>
          </a:xfrm>
          <a:prstGeom prst="rect">
            <a:avLst/>
          </a:prstGeom>
        </p:spPr>
      </p:pic>
      <p:pic>
        <p:nvPicPr>
          <p:cNvPr id="5" name="Imagen 4">
            <a:extLst>
              <a:ext uri="{FF2B5EF4-FFF2-40B4-BE49-F238E27FC236}">
                <a16:creationId xmlns:a16="http://schemas.microsoft.com/office/drawing/2014/main" id="{48BB865D-9D63-4423-86BE-43E7DE724DAB}"/>
              </a:ext>
            </a:extLst>
          </p:cNvPr>
          <p:cNvPicPr>
            <a:picLocks noChangeAspect="1"/>
          </p:cNvPicPr>
          <p:nvPr/>
        </p:nvPicPr>
        <p:blipFill>
          <a:blip r:embed="rId3"/>
          <a:stretch>
            <a:fillRect/>
          </a:stretch>
        </p:blipFill>
        <p:spPr>
          <a:xfrm>
            <a:off x="4274499" y="1507147"/>
            <a:ext cx="7501427" cy="3843706"/>
          </a:xfrm>
          <a:prstGeom prst="rect">
            <a:avLst/>
          </a:prstGeom>
        </p:spPr>
      </p:pic>
      <p:sp>
        <p:nvSpPr>
          <p:cNvPr id="2" name="CuadroTexto 1">
            <a:extLst>
              <a:ext uri="{FF2B5EF4-FFF2-40B4-BE49-F238E27FC236}">
                <a16:creationId xmlns:a16="http://schemas.microsoft.com/office/drawing/2014/main" id="{01AFCDC2-0259-63A2-BFDB-5B934F01AC6E}"/>
              </a:ext>
            </a:extLst>
          </p:cNvPr>
          <p:cNvSpPr txBox="1"/>
          <p:nvPr/>
        </p:nvSpPr>
        <p:spPr>
          <a:xfrm>
            <a:off x="713232" y="118872"/>
            <a:ext cx="11173968" cy="369332"/>
          </a:xfrm>
          <a:prstGeom prst="rect">
            <a:avLst/>
          </a:prstGeom>
          <a:noFill/>
        </p:spPr>
        <p:txBody>
          <a:bodyPr wrap="square" rtlCol="0">
            <a:spAutoFit/>
          </a:bodyPr>
          <a:lstStyle/>
          <a:p>
            <a:r>
              <a:rPr lang="es-DO" dirty="0"/>
              <a:t>Debemos activar en nuestro Visual Studio lo siguiente:</a:t>
            </a:r>
          </a:p>
        </p:txBody>
      </p:sp>
    </p:spTree>
    <p:extLst>
      <p:ext uri="{BB962C8B-B14F-4D97-AF65-F5344CB8AC3E}">
        <p14:creationId xmlns:p14="http://schemas.microsoft.com/office/powerpoint/2010/main" val="1371433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7CD9F5D-33C7-4EBF-8C46-9B9FF7E9F5EB}"/>
              </a:ext>
            </a:extLst>
          </p:cNvPr>
          <p:cNvPicPr>
            <a:picLocks noChangeAspect="1"/>
          </p:cNvPicPr>
          <p:nvPr/>
        </p:nvPicPr>
        <p:blipFill>
          <a:blip r:embed="rId2"/>
          <a:stretch>
            <a:fillRect/>
          </a:stretch>
        </p:blipFill>
        <p:spPr>
          <a:xfrm>
            <a:off x="147637" y="438150"/>
            <a:ext cx="11896725" cy="5981700"/>
          </a:xfrm>
          <a:prstGeom prst="rect">
            <a:avLst/>
          </a:prstGeom>
        </p:spPr>
      </p:pic>
    </p:spTree>
    <p:extLst>
      <p:ext uri="{BB962C8B-B14F-4D97-AF65-F5344CB8AC3E}">
        <p14:creationId xmlns:p14="http://schemas.microsoft.com/office/powerpoint/2010/main" val="25329845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0459CA0-9B9D-4A68-8ECC-1BF89AD52B0A}"/>
              </a:ext>
            </a:extLst>
          </p:cNvPr>
          <p:cNvPicPr>
            <a:picLocks noChangeAspect="1"/>
          </p:cNvPicPr>
          <p:nvPr/>
        </p:nvPicPr>
        <p:blipFill>
          <a:blip r:embed="rId2"/>
          <a:stretch>
            <a:fillRect/>
          </a:stretch>
        </p:blipFill>
        <p:spPr>
          <a:xfrm>
            <a:off x="2387738" y="249076"/>
            <a:ext cx="9401175" cy="981075"/>
          </a:xfrm>
          <a:prstGeom prst="rect">
            <a:avLst/>
          </a:prstGeom>
        </p:spPr>
      </p:pic>
      <p:pic>
        <p:nvPicPr>
          <p:cNvPr id="5" name="Imagen 4">
            <a:extLst>
              <a:ext uri="{FF2B5EF4-FFF2-40B4-BE49-F238E27FC236}">
                <a16:creationId xmlns:a16="http://schemas.microsoft.com/office/drawing/2014/main" id="{42ACB33B-23BA-498B-A088-59FCDBCB6FB9}"/>
              </a:ext>
            </a:extLst>
          </p:cNvPr>
          <p:cNvPicPr>
            <a:picLocks noChangeAspect="1"/>
          </p:cNvPicPr>
          <p:nvPr/>
        </p:nvPicPr>
        <p:blipFill>
          <a:blip r:embed="rId3"/>
          <a:stretch>
            <a:fillRect/>
          </a:stretch>
        </p:blipFill>
        <p:spPr>
          <a:xfrm>
            <a:off x="3538973" y="1470006"/>
            <a:ext cx="8249940" cy="5075544"/>
          </a:xfrm>
          <a:prstGeom prst="rect">
            <a:avLst/>
          </a:prstGeom>
        </p:spPr>
      </p:pic>
      <p:sp>
        <p:nvSpPr>
          <p:cNvPr id="2" name="CuadroTexto 1">
            <a:extLst>
              <a:ext uri="{FF2B5EF4-FFF2-40B4-BE49-F238E27FC236}">
                <a16:creationId xmlns:a16="http://schemas.microsoft.com/office/drawing/2014/main" id="{A69D2D71-0BC2-5B95-809A-E77E2554FBE4}"/>
              </a:ext>
            </a:extLst>
          </p:cNvPr>
          <p:cNvSpPr txBox="1"/>
          <p:nvPr/>
        </p:nvSpPr>
        <p:spPr>
          <a:xfrm>
            <a:off x="307818" y="1692998"/>
            <a:ext cx="2743200" cy="4401205"/>
          </a:xfrm>
          <a:prstGeom prst="rect">
            <a:avLst/>
          </a:prstGeom>
          <a:noFill/>
        </p:spPr>
        <p:txBody>
          <a:bodyPr wrap="square" rtlCol="0">
            <a:spAutoFit/>
          </a:bodyPr>
          <a:lstStyle/>
          <a:p>
            <a:pPr algn="ctr"/>
            <a:r>
              <a:rPr lang="en-GB" sz="2800" dirty="0"/>
              <a:t>Necesitamos descargar algunas extensiones en este caso, lo hacemos desde visual studio, ubicamos las Herramientas necesarias</a:t>
            </a:r>
            <a:endParaRPr lang="en-US" sz="2800" dirty="0"/>
          </a:p>
        </p:txBody>
      </p:sp>
    </p:spTree>
    <p:extLst>
      <p:ext uri="{BB962C8B-B14F-4D97-AF65-F5344CB8AC3E}">
        <p14:creationId xmlns:p14="http://schemas.microsoft.com/office/powerpoint/2010/main" val="33045870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E2F006E-1B7B-4800-AB34-0D5ACDF8471D}"/>
              </a:ext>
            </a:extLst>
          </p:cNvPr>
          <p:cNvPicPr>
            <a:picLocks noChangeAspect="1"/>
          </p:cNvPicPr>
          <p:nvPr/>
        </p:nvPicPr>
        <p:blipFill>
          <a:blip r:embed="rId2"/>
          <a:stretch>
            <a:fillRect/>
          </a:stretch>
        </p:blipFill>
        <p:spPr>
          <a:xfrm>
            <a:off x="300438" y="259390"/>
            <a:ext cx="7074582" cy="4391636"/>
          </a:xfrm>
          <a:prstGeom prst="rect">
            <a:avLst/>
          </a:prstGeom>
        </p:spPr>
      </p:pic>
      <p:pic>
        <p:nvPicPr>
          <p:cNvPr id="5" name="Imagen 4">
            <a:extLst>
              <a:ext uri="{FF2B5EF4-FFF2-40B4-BE49-F238E27FC236}">
                <a16:creationId xmlns:a16="http://schemas.microsoft.com/office/drawing/2014/main" id="{D931B884-D9C8-44EB-BA57-E02FCEB53C9B}"/>
              </a:ext>
            </a:extLst>
          </p:cNvPr>
          <p:cNvPicPr>
            <a:picLocks noChangeAspect="1"/>
          </p:cNvPicPr>
          <p:nvPr/>
        </p:nvPicPr>
        <p:blipFill>
          <a:blip r:embed="rId3"/>
          <a:stretch>
            <a:fillRect/>
          </a:stretch>
        </p:blipFill>
        <p:spPr>
          <a:xfrm>
            <a:off x="7375020" y="5426637"/>
            <a:ext cx="2314575" cy="504825"/>
          </a:xfrm>
          <a:prstGeom prst="rect">
            <a:avLst/>
          </a:prstGeom>
        </p:spPr>
      </p:pic>
      <p:pic>
        <p:nvPicPr>
          <p:cNvPr id="7" name="Imagen 6">
            <a:extLst>
              <a:ext uri="{FF2B5EF4-FFF2-40B4-BE49-F238E27FC236}">
                <a16:creationId xmlns:a16="http://schemas.microsoft.com/office/drawing/2014/main" id="{6EE494A7-2C6A-451F-A718-6C7D5BB1EE31}"/>
              </a:ext>
            </a:extLst>
          </p:cNvPr>
          <p:cNvPicPr>
            <a:picLocks noChangeAspect="1"/>
          </p:cNvPicPr>
          <p:nvPr/>
        </p:nvPicPr>
        <p:blipFill>
          <a:blip r:embed="rId4"/>
          <a:stretch>
            <a:fillRect/>
          </a:stretch>
        </p:blipFill>
        <p:spPr>
          <a:xfrm>
            <a:off x="529839" y="4805277"/>
            <a:ext cx="6348146" cy="1893445"/>
          </a:xfrm>
          <a:prstGeom prst="rect">
            <a:avLst/>
          </a:prstGeom>
        </p:spPr>
      </p:pic>
      <p:sp>
        <p:nvSpPr>
          <p:cNvPr id="6" name="CuadroTexto 5">
            <a:extLst>
              <a:ext uri="{FF2B5EF4-FFF2-40B4-BE49-F238E27FC236}">
                <a16:creationId xmlns:a16="http://schemas.microsoft.com/office/drawing/2014/main" id="{101E22F0-2E1B-FA4B-AAB6-BBDE27DC857A}"/>
              </a:ext>
            </a:extLst>
          </p:cNvPr>
          <p:cNvSpPr txBox="1"/>
          <p:nvPr/>
        </p:nvSpPr>
        <p:spPr>
          <a:xfrm>
            <a:off x="7758820" y="1475715"/>
            <a:ext cx="3684760" cy="1569660"/>
          </a:xfrm>
          <a:prstGeom prst="rect">
            <a:avLst/>
          </a:prstGeom>
          <a:noFill/>
        </p:spPr>
        <p:txBody>
          <a:bodyPr wrap="square" rtlCol="0">
            <a:spAutoFit/>
          </a:bodyPr>
          <a:lstStyle/>
          <a:p>
            <a:pPr algn="ctr"/>
            <a:r>
              <a:rPr lang="en-GB" sz="4800" dirty="0"/>
              <a:t>Buscamos cada una.</a:t>
            </a:r>
            <a:endParaRPr lang="en-US" sz="4800" dirty="0"/>
          </a:p>
        </p:txBody>
      </p:sp>
    </p:spTree>
    <p:extLst>
      <p:ext uri="{BB962C8B-B14F-4D97-AF65-F5344CB8AC3E}">
        <p14:creationId xmlns:p14="http://schemas.microsoft.com/office/powerpoint/2010/main" val="20711749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836129-DA7F-41DE-BE16-309ABB74CF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9395" y="285311"/>
            <a:ext cx="9097645" cy="6287377"/>
          </a:xfrm>
          <a:prstGeom prst="rect">
            <a:avLst/>
          </a:prstGeom>
        </p:spPr>
      </p:pic>
      <p:sp>
        <p:nvSpPr>
          <p:cNvPr id="4" name="Rectangle 3">
            <a:extLst>
              <a:ext uri="{FF2B5EF4-FFF2-40B4-BE49-F238E27FC236}">
                <a16:creationId xmlns:a16="http://schemas.microsoft.com/office/drawing/2014/main" id="{49DF4C79-892A-40FF-BFBD-269C85E42129}"/>
              </a:ext>
            </a:extLst>
          </p:cNvPr>
          <p:cNvSpPr/>
          <p:nvPr/>
        </p:nvSpPr>
        <p:spPr>
          <a:xfrm>
            <a:off x="5193305" y="821305"/>
            <a:ext cx="4064000" cy="8405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uadroTexto 1">
            <a:extLst>
              <a:ext uri="{FF2B5EF4-FFF2-40B4-BE49-F238E27FC236}">
                <a16:creationId xmlns:a16="http://schemas.microsoft.com/office/drawing/2014/main" id="{33DE773D-E489-9128-1E40-CD1EDDBCE7A0}"/>
              </a:ext>
            </a:extLst>
          </p:cNvPr>
          <p:cNvSpPr txBox="1"/>
          <p:nvPr/>
        </p:nvSpPr>
        <p:spPr>
          <a:xfrm>
            <a:off x="289712" y="2462543"/>
            <a:ext cx="2100404" cy="1077218"/>
          </a:xfrm>
          <a:prstGeom prst="rect">
            <a:avLst/>
          </a:prstGeom>
          <a:noFill/>
        </p:spPr>
        <p:txBody>
          <a:bodyPr wrap="square" rtlCol="0">
            <a:spAutoFit/>
          </a:bodyPr>
          <a:lstStyle/>
          <a:p>
            <a:pPr algn="ctr"/>
            <a:r>
              <a:rPr lang="en-GB" sz="3200" dirty="0"/>
              <a:t>Lo mismo con está</a:t>
            </a:r>
            <a:endParaRPr lang="en-US" sz="3200" dirty="0"/>
          </a:p>
        </p:txBody>
      </p:sp>
    </p:spTree>
    <p:extLst>
      <p:ext uri="{BB962C8B-B14F-4D97-AF65-F5344CB8AC3E}">
        <p14:creationId xmlns:p14="http://schemas.microsoft.com/office/powerpoint/2010/main" val="1747058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08F28278-CEAA-4A98-B4C9-239A066FFC69}"/>
              </a:ext>
            </a:extLst>
          </p:cNvPr>
          <p:cNvSpPr txBox="1"/>
          <p:nvPr/>
        </p:nvSpPr>
        <p:spPr>
          <a:xfrm>
            <a:off x="205739" y="696397"/>
            <a:ext cx="9179329" cy="5940088"/>
          </a:xfrm>
          <a:prstGeom prst="rect">
            <a:avLst/>
          </a:prstGeom>
          <a:noFill/>
        </p:spPr>
        <p:txBody>
          <a:bodyPr wrap="square" rtlCol="0">
            <a:spAutoFit/>
          </a:bodyPr>
          <a:lstStyle/>
          <a:p>
            <a:pPr algn="just"/>
            <a:r>
              <a:rPr lang="es-ES" sz="1900" dirty="0"/>
              <a:t>Trabajar directamente con consultas en SQL o en el Gestor de Base de Datos que estés utilizando no es una tarea sencilla, y muchas veces no está parametrizada. En ocasiones, se convierte en una tarea difícil cuando se requieren filtros y rangos analíticos. Implementarlos en un modelo de datos prácticamente estático, como los almacenamientos en las bases de datos, y convertirlos en dinámicos representa un desafío.</a:t>
            </a:r>
          </a:p>
          <a:p>
            <a:pPr algn="just"/>
            <a:endParaRPr lang="es-ES" sz="1900" dirty="0"/>
          </a:p>
          <a:p>
            <a:pPr algn="just"/>
            <a:r>
              <a:rPr lang="es-ES" sz="1900" dirty="0"/>
              <a:t>El crecimiento rápido de la información y las tendencias tecnológicas del mercado, junto con el alto consumo por parte de clientes y usuarios, nos hace reflexionar diariamente sobre las posibilidades de Escalamiento Vertical o Escalamiento Horizontal. Ambas son tendencias necesarias para gestionar el crecimiento de la información y los sistemas encargados de procesarla, incluyendo el almacenamiento en la nube y las nuevas tendencias de bases de datos como No-SQL y New-SQL, que han experimentado un gran auge en los últimos años.</a:t>
            </a:r>
          </a:p>
          <a:p>
            <a:pPr algn="just"/>
            <a:endParaRPr lang="es-ES" sz="1900" dirty="0"/>
          </a:p>
          <a:p>
            <a:pPr algn="just"/>
            <a:r>
              <a:rPr lang="es-ES" sz="1900" dirty="0"/>
              <a:t>Esto plantea un gran desafío para las empresas y las personas encargadas del análisis sistemático de la información. En este proceso, exploraremos diferentes formas de extraer y consultar información para presentar informes analíticos. Estos informes muestran la situación o estado de la empresa, sus productos o clientes en fechas específicas o según parámetros, como hemos estado explorando en diversas preguntas que surgen en la vida cotidiana de las empresas que utilizan el análisis inteligente de la información.</a:t>
            </a:r>
          </a:p>
        </p:txBody>
      </p:sp>
      <p:pic>
        <p:nvPicPr>
          <p:cNvPr id="2050" name="Picture 2" descr="Abrir una base de datos ya creada con Sql Server – TuProgramaras">
            <a:extLst>
              <a:ext uri="{FF2B5EF4-FFF2-40B4-BE49-F238E27FC236}">
                <a16:creationId xmlns:a16="http://schemas.microsoft.com/office/drawing/2014/main" id="{51685EE6-BDEE-48B8-9C31-63D1FB128E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0336" y="862268"/>
            <a:ext cx="1316009" cy="108161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ase de datos NoSQL | Soluciones Tecnológicas Sostenibles | NGN Cloud">
            <a:extLst>
              <a:ext uri="{FF2B5EF4-FFF2-40B4-BE49-F238E27FC236}">
                <a16:creationId xmlns:a16="http://schemas.microsoft.com/office/drawing/2014/main" id="{3D261589-4FCF-4AEC-9C26-151F15888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5069" y="2058006"/>
            <a:ext cx="2319593" cy="137099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NewSQL...the new era of Relational Databases? | by Agile Lab | Medium">
            <a:extLst>
              <a:ext uri="{FF2B5EF4-FFF2-40B4-BE49-F238E27FC236}">
                <a16:creationId xmlns:a16="http://schemas.microsoft.com/office/drawing/2014/main" id="{727607D1-1F39-4446-8D79-41353EF3C3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5921" y="3543125"/>
            <a:ext cx="1897888" cy="106281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rear una base de datos en MongoDB - Victor Robles | Victor Robles">
            <a:extLst>
              <a:ext uri="{FF2B5EF4-FFF2-40B4-BE49-F238E27FC236}">
                <a16:creationId xmlns:a16="http://schemas.microsoft.com/office/drawing/2014/main" id="{509AEA8E-56FE-40A0-A25C-05530A590A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0994" y="881063"/>
            <a:ext cx="906909" cy="106281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hoosing Right Business Intelligence Solution – SAP Crystal Reports vs SSRS  | MSBLOGS | Biju Paulose">
            <a:extLst>
              <a:ext uri="{FF2B5EF4-FFF2-40B4-BE49-F238E27FC236}">
                <a16:creationId xmlns:a16="http://schemas.microsoft.com/office/drawing/2014/main" id="{504CE7D5-8E9B-4BA6-A44B-777102746B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97072" y="4763798"/>
            <a:ext cx="1858545" cy="1571798"/>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9E735577-60D5-4356-884E-FB3534D738A6}"/>
              </a:ext>
            </a:extLst>
          </p:cNvPr>
          <p:cNvSpPr txBox="1"/>
          <p:nvPr/>
        </p:nvSpPr>
        <p:spPr>
          <a:xfrm>
            <a:off x="269115" y="177669"/>
            <a:ext cx="11498922" cy="461665"/>
          </a:xfrm>
          <a:prstGeom prst="rect">
            <a:avLst/>
          </a:prstGeom>
          <a:noFill/>
        </p:spPr>
        <p:txBody>
          <a:bodyPr wrap="square">
            <a:spAutoFit/>
          </a:bodyPr>
          <a:lstStyle/>
          <a:p>
            <a:pPr algn="ctr"/>
            <a:r>
              <a:rPr lang="es-ES" sz="2400" b="1" dirty="0">
                <a:solidFill>
                  <a:srgbClr val="4C4C4C"/>
                </a:solidFill>
                <a:latin typeface="Arial Rounded MT Bold" panose="020F0704030504030204" pitchFamily="34" charset="0"/>
              </a:rPr>
              <a:t>I</a:t>
            </a:r>
            <a:r>
              <a:rPr lang="es-ES" sz="2400" b="1" i="0" dirty="0">
                <a:solidFill>
                  <a:srgbClr val="4C4C4C"/>
                </a:solidFill>
                <a:effectLst/>
                <a:latin typeface="Arial Rounded MT Bold" panose="020F0704030504030204" pitchFamily="34" charset="0"/>
              </a:rPr>
              <a:t>mportancia de los Reportes para la inteligencia empresarial</a:t>
            </a:r>
          </a:p>
        </p:txBody>
      </p:sp>
    </p:spTree>
    <p:extLst>
      <p:ext uri="{BB962C8B-B14F-4D97-AF65-F5344CB8AC3E}">
        <p14:creationId xmlns:p14="http://schemas.microsoft.com/office/powerpoint/2010/main" val="14195774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F08361B-618C-489E-A494-31E8F12820F4}"/>
              </a:ext>
            </a:extLst>
          </p:cNvPr>
          <p:cNvPicPr>
            <a:picLocks noChangeAspect="1"/>
          </p:cNvPicPr>
          <p:nvPr/>
        </p:nvPicPr>
        <p:blipFill>
          <a:blip r:embed="rId2"/>
          <a:stretch>
            <a:fillRect/>
          </a:stretch>
        </p:blipFill>
        <p:spPr>
          <a:xfrm>
            <a:off x="0" y="238231"/>
            <a:ext cx="12192000" cy="6381538"/>
          </a:xfrm>
          <a:prstGeom prst="rect">
            <a:avLst/>
          </a:prstGeom>
        </p:spPr>
      </p:pic>
      <p:sp>
        <p:nvSpPr>
          <p:cNvPr id="2" name="CuadroTexto 1">
            <a:extLst>
              <a:ext uri="{FF2B5EF4-FFF2-40B4-BE49-F238E27FC236}">
                <a16:creationId xmlns:a16="http://schemas.microsoft.com/office/drawing/2014/main" id="{40387CA6-D7B1-9060-6FE6-F82E94BDC23A}"/>
              </a:ext>
            </a:extLst>
          </p:cNvPr>
          <p:cNvSpPr txBox="1"/>
          <p:nvPr/>
        </p:nvSpPr>
        <p:spPr>
          <a:xfrm>
            <a:off x="2399168" y="3865830"/>
            <a:ext cx="7677339" cy="1815882"/>
          </a:xfrm>
          <a:prstGeom prst="rect">
            <a:avLst/>
          </a:prstGeom>
          <a:noFill/>
        </p:spPr>
        <p:txBody>
          <a:bodyPr wrap="square" rtlCol="0">
            <a:spAutoFit/>
          </a:bodyPr>
          <a:lstStyle/>
          <a:p>
            <a:pPr algn="ctr"/>
            <a:r>
              <a:rPr lang="es-ES" sz="2800" b="0" i="0" dirty="0">
                <a:effectLst/>
                <a:latin typeface="Söhne"/>
              </a:rPr>
              <a:t>En nuestra carpeta de descarga, buscamos cada una de esas herramientas y comenzamos a instalarlas. Nos va a pedir que cerremos nuestro Visual Studio y lo hacemos.</a:t>
            </a:r>
            <a:endParaRPr lang="en-US" sz="2800" dirty="0"/>
          </a:p>
        </p:txBody>
      </p:sp>
    </p:spTree>
    <p:extLst>
      <p:ext uri="{BB962C8B-B14F-4D97-AF65-F5344CB8AC3E}">
        <p14:creationId xmlns:p14="http://schemas.microsoft.com/office/powerpoint/2010/main" val="157769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A29B067-EDFA-4C5E-8656-92B07FD516AF}"/>
              </a:ext>
            </a:extLst>
          </p:cNvPr>
          <p:cNvPicPr>
            <a:picLocks noChangeAspect="1"/>
          </p:cNvPicPr>
          <p:nvPr/>
        </p:nvPicPr>
        <p:blipFill>
          <a:blip r:embed="rId2"/>
          <a:stretch>
            <a:fillRect/>
          </a:stretch>
        </p:blipFill>
        <p:spPr>
          <a:xfrm>
            <a:off x="558859" y="303332"/>
            <a:ext cx="5143500" cy="1704975"/>
          </a:xfrm>
          <a:prstGeom prst="rect">
            <a:avLst/>
          </a:prstGeom>
        </p:spPr>
      </p:pic>
      <p:pic>
        <p:nvPicPr>
          <p:cNvPr id="5" name="Imagen 4">
            <a:extLst>
              <a:ext uri="{FF2B5EF4-FFF2-40B4-BE49-F238E27FC236}">
                <a16:creationId xmlns:a16="http://schemas.microsoft.com/office/drawing/2014/main" id="{287836CA-49A9-4837-8629-971DE4B6EADB}"/>
              </a:ext>
            </a:extLst>
          </p:cNvPr>
          <p:cNvPicPr>
            <a:picLocks noChangeAspect="1"/>
          </p:cNvPicPr>
          <p:nvPr/>
        </p:nvPicPr>
        <p:blipFill>
          <a:blip r:embed="rId3"/>
          <a:stretch>
            <a:fillRect/>
          </a:stretch>
        </p:blipFill>
        <p:spPr>
          <a:xfrm>
            <a:off x="6575101" y="663851"/>
            <a:ext cx="4719949" cy="3988933"/>
          </a:xfrm>
          <a:prstGeom prst="rect">
            <a:avLst/>
          </a:prstGeom>
        </p:spPr>
      </p:pic>
      <p:pic>
        <p:nvPicPr>
          <p:cNvPr id="7" name="Imagen 6">
            <a:extLst>
              <a:ext uri="{FF2B5EF4-FFF2-40B4-BE49-F238E27FC236}">
                <a16:creationId xmlns:a16="http://schemas.microsoft.com/office/drawing/2014/main" id="{725295C5-5F8D-4A2D-BC9C-DC3EFC129E2A}"/>
              </a:ext>
            </a:extLst>
          </p:cNvPr>
          <p:cNvPicPr>
            <a:picLocks noChangeAspect="1"/>
          </p:cNvPicPr>
          <p:nvPr/>
        </p:nvPicPr>
        <p:blipFill>
          <a:blip r:embed="rId4"/>
          <a:stretch>
            <a:fillRect/>
          </a:stretch>
        </p:blipFill>
        <p:spPr>
          <a:xfrm>
            <a:off x="734307" y="2454735"/>
            <a:ext cx="4882593" cy="4099933"/>
          </a:xfrm>
          <a:prstGeom prst="rect">
            <a:avLst/>
          </a:prstGeom>
        </p:spPr>
      </p:pic>
      <p:cxnSp>
        <p:nvCxnSpPr>
          <p:cNvPr id="9" name="Conector recto de flecha 8">
            <a:extLst>
              <a:ext uri="{FF2B5EF4-FFF2-40B4-BE49-F238E27FC236}">
                <a16:creationId xmlns:a16="http://schemas.microsoft.com/office/drawing/2014/main" id="{FEB7A53A-CBE8-428B-A580-3583ACEDF4FB}"/>
              </a:ext>
            </a:extLst>
          </p:cNvPr>
          <p:cNvCxnSpPr/>
          <p:nvPr/>
        </p:nvCxnSpPr>
        <p:spPr>
          <a:xfrm>
            <a:off x="2785929" y="1632247"/>
            <a:ext cx="5400942" cy="276883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B0E69731-540B-4AB3-8BB6-7904799DB486}"/>
              </a:ext>
            </a:extLst>
          </p:cNvPr>
          <p:cNvCxnSpPr>
            <a:cxnSpLocks/>
          </p:cNvCxnSpPr>
          <p:nvPr/>
        </p:nvCxnSpPr>
        <p:spPr>
          <a:xfrm flipH="1">
            <a:off x="3175603" y="4401084"/>
            <a:ext cx="4891627" cy="170915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3559EA82-B168-A3E5-126B-3A6CFAA40D1F}"/>
              </a:ext>
            </a:extLst>
          </p:cNvPr>
          <p:cNvSpPr txBox="1"/>
          <p:nvPr/>
        </p:nvSpPr>
        <p:spPr>
          <a:xfrm>
            <a:off x="6771992" y="5251010"/>
            <a:ext cx="4685701" cy="400110"/>
          </a:xfrm>
          <a:prstGeom prst="rect">
            <a:avLst/>
          </a:prstGeom>
          <a:noFill/>
        </p:spPr>
        <p:txBody>
          <a:bodyPr wrap="square" rtlCol="0">
            <a:spAutoFit/>
          </a:bodyPr>
          <a:lstStyle/>
          <a:p>
            <a:pPr algn="ctr"/>
            <a:r>
              <a:rPr lang="en-GB" sz="2000" dirty="0"/>
              <a:t>Seguimos los pasos del asistente.</a:t>
            </a:r>
            <a:endParaRPr lang="en-US" sz="2000" dirty="0"/>
          </a:p>
        </p:txBody>
      </p:sp>
    </p:spTree>
    <p:extLst>
      <p:ext uri="{BB962C8B-B14F-4D97-AF65-F5344CB8AC3E}">
        <p14:creationId xmlns:p14="http://schemas.microsoft.com/office/powerpoint/2010/main" val="29279622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3B6D681-2294-4D4D-8795-F706E6C8F964}"/>
              </a:ext>
            </a:extLst>
          </p:cNvPr>
          <p:cNvPicPr>
            <a:picLocks noChangeAspect="1"/>
          </p:cNvPicPr>
          <p:nvPr/>
        </p:nvPicPr>
        <p:blipFill>
          <a:blip r:embed="rId2"/>
          <a:stretch>
            <a:fillRect/>
          </a:stretch>
        </p:blipFill>
        <p:spPr>
          <a:xfrm>
            <a:off x="233249" y="245051"/>
            <a:ext cx="4648512" cy="3917222"/>
          </a:xfrm>
          <a:prstGeom prst="rect">
            <a:avLst/>
          </a:prstGeom>
        </p:spPr>
      </p:pic>
      <p:pic>
        <p:nvPicPr>
          <p:cNvPr id="5" name="Imagen 4">
            <a:extLst>
              <a:ext uri="{FF2B5EF4-FFF2-40B4-BE49-F238E27FC236}">
                <a16:creationId xmlns:a16="http://schemas.microsoft.com/office/drawing/2014/main" id="{37DBBBE3-6BB2-4467-A147-152A1427052A}"/>
              </a:ext>
            </a:extLst>
          </p:cNvPr>
          <p:cNvPicPr>
            <a:picLocks noChangeAspect="1"/>
          </p:cNvPicPr>
          <p:nvPr/>
        </p:nvPicPr>
        <p:blipFill>
          <a:blip r:embed="rId3"/>
          <a:stretch>
            <a:fillRect/>
          </a:stretch>
        </p:blipFill>
        <p:spPr>
          <a:xfrm>
            <a:off x="6921474" y="245051"/>
            <a:ext cx="4936841" cy="4029334"/>
          </a:xfrm>
          <a:prstGeom prst="rect">
            <a:avLst/>
          </a:prstGeom>
        </p:spPr>
      </p:pic>
      <p:pic>
        <p:nvPicPr>
          <p:cNvPr id="9" name="Imagen 8">
            <a:extLst>
              <a:ext uri="{FF2B5EF4-FFF2-40B4-BE49-F238E27FC236}">
                <a16:creationId xmlns:a16="http://schemas.microsoft.com/office/drawing/2014/main" id="{AB3BC9F3-7E4E-4F83-8C04-476D39AE47DC}"/>
              </a:ext>
            </a:extLst>
          </p:cNvPr>
          <p:cNvPicPr>
            <a:picLocks noChangeAspect="1"/>
          </p:cNvPicPr>
          <p:nvPr/>
        </p:nvPicPr>
        <p:blipFill>
          <a:blip r:embed="rId4"/>
          <a:stretch>
            <a:fillRect/>
          </a:stretch>
        </p:blipFill>
        <p:spPr>
          <a:xfrm>
            <a:off x="2586591" y="4398168"/>
            <a:ext cx="2996883" cy="2290524"/>
          </a:xfrm>
          <a:prstGeom prst="rect">
            <a:avLst/>
          </a:prstGeom>
        </p:spPr>
      </p:pic>
      <p:pic>
        <p:nvPicPr>
          <p:cNvPr id="11" name="Imagen 10">
            <a:extLst>
              <a:ext uri="{FF2B5EF4-FFF2-40B4-BE49-F238E27FC236}">
                <a16:creationId xmlns:a16="http://schemas.microsoft.com/office/drawing/2014/main" id="{E12C7EDA-DFA3-4ED4-B62E-84B9583067CF}"/>
              </a:ext>
            </a:extLst>
          </p:cNvPr>
          <p:cNvPicPr>
            <a:picLocks noChangeAspect="1"/>
          </p:cNvPicPr>
          <p:nvPr/>
        </p:nvPicPr>
        <p:blipFill>
          <a:blip r:embed="rId5"/>
          <a:stretch>
            <a:fillRect/>
          </a:stretch>
        </p:blipFill>
        <p:spPr>
          <a:xfrm>
            <a:off x="5708591" y="4398168"/>
            <a:ext cx="2996883" cy="2290524"/>
          </a:xfrm>
          <a:prstGeom prst="rect">
            <a:avLst/>
          </a:prstGeom>
        </p:spPr>
      </p:pic>
    </p:spTree>
    <p:extLst>
      <p:ext uri="{BB962C8B-B14F-4D97-AF65-F5344CB8AC3E}">
        <p14:creationId xmlns:p14="http://schemas.microsoft.com/office/powerpoint/2010/main" val="10159281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B329CB4-0BB4-436D-9760-ECDB814AEAF5}"/>
              </a:ext>
            </a:extLst>
          </p:cNvPr>
          <p:cNvPicPr>
            <a:picLocks noChangeAspect="1"/>
          </p:cNvPicPr>
          <p:nvPr/>
        </p:nvPicPr>
        <p:blipFill>
          <a:blip r:embed="rId2"/>
          <a:stretch>
            <a:fillRect/>
          </a:stretch>
        </p:blipFill>
        <p:spPr>
          <a:xfrm>
            <a:off x="2252662" y="1062037"/>
            <a:ext cx="7686675" cy="4733925"/>
          </a:xfrm>
          <a:prstGeom prst="rect">
            <a:avLst/>
          </a:prstGeom>
        </p:spPr>
      </p:pic>
      <p:sp>
        <p:nvSpPr>
          <p:cNvPr id="2" name="CuadroTexto 1">
            <a:extLst>
              <a:ext uri="{FF2B5EF4-FFF2-40B4-BE49-F238E27FC236}">
                <a16:creationId xmlns:a16="http://schemas.microsoft.com/office/drawing/2014/main" id="{1BAA042A-617D-62A1-2EE3-4DE5FF2EDCDC}"/>
              </a:ext>
            </a:extLst>
          </p:cNvPr>
          <p:cNvSpPr txBox="1"/>
          <p:nvPr/>
        </p:nvSpPr>
        <p:spPr>
          <a:xfrm>
            <a:off x="624689" y="289711"/>
            <a:ext cx="11371153" cy="369332"/>
          </a:xfrm>
          <a:prstGeom prst="rect">
            <a:avLst/>
          </a:prstGeom>
          <a:noFill/>
        </p:spPr>
        <p:txBody>
          <a:bodyPr wrap="square" rtlCol="0">
            <a:spAutoFit/>
          </a:bodyPr>
          <a:lstStyle/>
          <a:p>
            <a:pPr algn="ctr"/>
            <a:r>
              <a:rPr lang="en-GB" dirty="0"/>
              <a:t>Al finalizer de instalar, entonces abrimos nuestro visual studio y comenzamos a crear nuestro reporte.</a:t>
            </a:r>
            <a:endParaRPr lang="en-US" dirty="0"/>
          </a:p>
        </p:txBody>
      </p:sp>
    </p:spTree>
    <p:extLst>
      <p:ext uri="{BB962C8B-B14F-4D97-AF65-F5344CB8AC3E}">
        <p14:creationId xmlns:p14="http://schemas.microsoft.com/office/powerpoint/2010/main" val="41821749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0" descr="Choosing Right Business Intelligence Solution – SAP Crystal Reports vs SSRS  | MSBLOGS | Biju Paulose">
            <a:extLst>
              <a:ext uri="{FF2B5EF4-FFF2-40B4-BE49-F238E27FC236}">
                <a16:creationId xmlns:a16="http://schemas.microsoft.com/office/drawing/2014/main" id="{F33205E8-1DD6-4658-9176-62513FB960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513" y="1471959"/>
            <a:ext cx="2821648" cy="2386308"/>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D57E79C8-7480-42AE-890C-1BC4EBB4E09B}"/>
              </a:ext>
            </a:extLst>
          </p:cNvPr>
          <p:cNvSpPr txBox="1"/>
          <p:nvPr/>
        </p:nvSpPr>
        <p:spPr>
          <a:xfrm>
            <a:off x="346539" y="291571"/>
            <a:ext cx="11498922" cy="461665"/>
          </a:xfrm>
          <a:prstGeom prst="rect">
            <a:avLst/>
          </a:prstGeom>
          <a:noFill/>
        </p:spPr>
        <p:txBody>
          <a:bodyPr wrap="square">
            <a:spAutoFit/>
          </a:bodyPr>
          <a:lstStyle/>
          <a:p>
            <a:pPr algn="ctr"/>
            <a:r>
              <a:rPr lang="es-ES" sz="2400" b="1" dirty="0">
                <a:solidFill>
                  <a:srgbClr val="4C4C4C"/>
                </a:solidFill>
                <a:latin typeface="Arial Rounded MT Bold" panose="020F0704030504030204" pitchFamily="34" charset="0"/>
              </a:rPr>
              <a:t>Fuentes para Instalar el Crystal Report e Integrarlo a Visual Studio con C#</a:t>
            </a:r>
            <a:endParaRPr lang="es-ES" sz="2400" b="1" i="0" dirty="0">
              <a:solidFill>
                <a:srgbClr val="4C4C4C"/>
              </a:solidFill>
              <a:effectLst/>
              <a:latin typeface="Arial Rounded MT Bold" panose="020F0704030504030204" pitchFamily="34" charset="0"/>
            </a:endParaRPr>
          </a:p>
        </p:txBody>
      </p:sp>
      <p:sp>
        <p:nvSpPr>
          <p:cNvPr id="7" name="CuadroTexto 6">
            <a:extLst>
              <a:ext uri="{FF2B5EF4-FFF2-40B4-BE49-F238E27FC236}">
                <a16:creationId xmlns:a16="http://schemas.microsoft.com/office/drawing/2014/main" id="{E6C7DAC1-AAE8-4DE0-928A-D260E556EE13}"/>
              </a:ext>
            </a:extLst>
          </p:cNvPr>
          <p:cNvSpPr txBox="1"/>
          <p:nvPr/>
        </p:nvSpPr>
        <p:spPr>
          <a:xfrm>
            <a:off x="679568" y="4392324"/>
            <a:ext cx="2886593" cy="369332"/>
          </a:xfrm>
          <a:prstGeom prst="rect">
            <a:avLst/>
          </a:prstGeom>
          <a:noFill/>
        </p:spPr>
        <p:txBody>
          <a:bodyPr wrap="square">
            <a:spAutoFit/>
          </a:bodyPr>
          <a:lstStyle/>
          <a:p>
            <a:r>
              <a:rPr lang="es-ES" dirty="0"/>
              <a:t>CRforVS13SP28_0-10010309</a:t>
            </a:r>
          </a:p>
        </p:txBody>
      </p:sp>
      <p:sp>
        <p:nvSpPr>
          <p:cNvPr id="8" name="CuadroTexto 7">
            <a:extLst>
              <a:ext uri="{FF2B5EF4-FFF2-40B4-BE49-F238E27FC236}">
                <a16:creationId xmlns:a16="http://schemas.microsoft.com/office/drawing/2014/main" id="{7E52B323-A466-4CB0-B112-79E2B3619DBA}"/>
              </a:ext>
            </a:extLst>
          </p:cNvPr>
          <p:cNvSpPr txBox="1"/>
          <p:nvPr/>
        </p:nvSpPr>
        <p:spPr>
          <a:xfrm>
            <a:off x="662163" y="3931920"/>
            <a:ext cx="2721894" cy="369332"/>
          </a:xfrm>
          <a:prstGeom prst="rect">
            <a:avLst/>
          </a:prstGeom>
          <a:noFill/>
        </p:spPr>
        <p:txBody>
          <a:bodyPr wrap="square" rtlCol="0">
            <a:spAutoFit/>
          </a:bodyPr>
          <a:lstStyle/>
          <a:p>
            <a:pPr algn="ctr"/>
            <a:r>
              <a:rPr lang="en-US" b="1" u="sng" dirty="0">
                <a:solidFill>
                  <a:srgbClr val="002060"/>
                </a:solidFill>
                <a:effectLst>
                  <a:outerShdw blurRad="38100" dist="38100" dir="2700000" algn="tl">
                    <a:srgbClr val="000000">
                      <a:alpha val="43137"/>
                    </a:srgbClr>
                  </a:outerShdw>
                </a:effectLst>
              </a:rPr>
              <a:t>Descargar Archivo:</a:t>
            </a:r>
            <a:endParaRPr lang="es-ES" b="1" u="sng" dirty="0">
              <a:solidFill>
                <a:srgbClr val="002060"/>
              </a:solidFill>
              <a:effectLst>
                <a:outerShdw blurRad="38100" dist="38100" dir="2700000" algn="tl">
                  <a:srgbClr val="000000">
                    <a:alpha val="43137"/>
                  </a:srgbClr>
                </a:outerShdw>
              </a:effectLst>
            </a:endParaRPr>
          </a:p>
        </p:txBody>
      </p:sp>
      <p:sp>
        <p:nvSpPr>
          <p:cNvPr id="10" name="CuadroTexto 9">
            <a:extLst>
              <a:ext uri="{FF2B5EF4-FFF2-40B4-BE49-F238E27FC236}">
                <a16:creationId xmlns:a16="http://schemas.microsoft.com/office/drawing/2014/main" id="{728FB94A-91C2-4724-B541-5D27C7CD7985}"/>
              </a:ext>
            </a:extLst>
          </p:cNvPr>
          <p:cNvSpPr txBox="1"/>
          <p:nvPr/>
        </p:nvSpPr>
        <p:spPr>
          <a:xfrm>
            <a:off x="4844242" y="1821350"/>
            <a:ext cx="4540827" cy="646331"/>
          </a:xfrm>
          <a:prstGeom prst="rect">
            <a:avLst/>
          </a:prstGeom>
          <a:noFill/>
        </p:spPr>
        <p:txBody>
          <a:bodyPr wrap="square">
            <a:spAutoFit/>
          </a:bodyPr>
          <a:lstStyle/>
          <a:p>
            <a:r>
              <a:rPr lang="es-ES" dirty="0">
                <a:hlinkClick r:id="rId3"/>
              </a:rPr>
              <a:t>https://www.crystalreports.com/download/</a:t>
            </a:r>
            <a:endParaRPr lang="es-ES" dirty="0"/>
          </a:p>
          <a:p>
            <a:endParaRPr lang="es-ES" dirty="0"/>
          </a:p>
        </p:txBody>
      </p:sp>
      <p:sp>
        <p:nvSpPr>
          <p:cNvPr id="11" name="CuadroTexto 10">
            <a:extLst>
              <a:ext uri="{FF2B5EF4-FFF2-40B4-BE49-F238E27FC236}">
                <a16:creationId xmlns:a16="http://schemas.microsoft.com/office/drawing/2014/main" id="{4B1C1D7B-99A6-4AC4-AD6A-CBFAFE548229}"/>
              </a:ext>
            </a:extLst>
          </p:cNvPr>
          <p:cNvSpPr txBox="1"/>
          <p:nvPr/>
        </p:nvSpPr>
        <p:spPr>
          <a:xfrm>
            <a:off x="6999318" y="1097476"/>
            <a:ext cx="798022" cy="369332"/>
          </a:xfrm>
          <a:prstGeom prst="rect">
            <a:avLst/>
          </a:prstGeom>
          <a:noFill/>
        </p:spPr>
        <p:txBody>
          <a:bodyPr wrap="square" rtlCol="0">
            <a:spAutoFit/>
          </a:bodyPr>
          <a:lstStyle/>
          <a:p>
            <a:r>
              <a:rPr lang="en-US" dirty="0"/>
              <a:t>URL</a:t>
            </a:r>
            <a:endParaRPr lang="es-ES" dirty="0"/>
          </a:p>
        </p:txBody>
      </p:sp>
      <p:sp>
        <p:nvSpPr>
          <p:cNvPr id="13" name="CuadroTexto 12">
            <a:extLst>
              <a:ext uri="{FF2B5EF4-FFF2-40B4-BE49-F238E27FC236}">
                <a16:creationId xmlns:a16="http://schemas.microsoft.com/office/drawing/2014/main" id="{7CDA618D-B1E2-4978-8401-BEE4EC3817F0}"/>
              </a:ext>
            </a:extLst>
          </p:cNvPr>
          <p:cNvSpPr txBox="1"/>
          <p:nvPr/>
        </p:nvSpPr>
        <p:spPr>
          <a:xfrm>
            <a:off x="3715788" y="1442575"/>
            <a:ext cx="6968143" cy="369332"/>
          </a:xfrm>
          <a:prstGeom prst="rect">
            <a:avLst/>
          </a:prstGeom>
          <a:noFill/>
        </p:spPr>
        <p:txBody>
          <a:bodyPr wrap="square">
            <a:spAutoFit/>
          </a:bodyPr>
          <a:lstStyle/>
          <a:p>
            <a:r>
              <a:rPr lang="es-ES" dirty="0">
                <a:hlinkClick r:id="rId4"/>
              </a:rPr>
              <a:t>https://www.sap.com/latinamerica/products/crystal-visual-studio.html</a:t>
            </a:r>
            <a:endParaRPr lang="es-ES" dirty="0"/>
          </a:p>
        </p:txBody>
      </p:sp>
      <p:sp>
        <p:nvSpPr>
          <p:cNvPr id="14" name="CuadroTexto 13">
            <a:extLst>
              <a:ext uri="{FF2B5EF4-FFF2-40B4-BE49-F238E27FC236}">
                <a16:creationId xmlns:a16="http://schemas.microsoft.com/office/drawing/2014/main" id="{90648F06-99DE-45A0-8C4E-493769498B46}"/>
              </a:ext>
            </a:extLst>
          </p:cNvPr>
          <p:cNvSpPr txBox="1"/>
          <p:nvPr/>
        </p:nvSpPr>
        <p:spPr>
          <a:xfrm>
            <a:off x="3974345" y="2249614"/>
            <a:ext cx="7473142" cy="646331"/>
          </a:xfrm>
          <a:prstGeom prst="rect">
            <a:avLst/>
          </a:prstGeom>
          <a:noFill/>
        </p:spPr>
        <p:txBody>
          <a:bodyPr wrap="square" rtlCol="0">
            <a:spAutoFit/>
          </a:bodyPr>
          <a:lstStyle/>
          <a:p>
            <a:r>
              <a:rPr lang="en-US" dirty="0"/>
              <a:t>Para descargarlo del portal tienen que crear una cuenta en el Portal, buscar el correo de informacion y darle al enlace, y proceden a descargalo, e instalarlo.</a:t>
            </a:r>
            <a:endParaRPr lang="es-ES" dirty="0"/>
          </a:p>
        </p:txBody>
      </p:sp>
      <p:sp>
        <p:nvSpPr>
          <p:cNvPr id="17" name="CuadroTexto 16">
            <a:extLst>
              <a:ext uri="{FF2B5EF4-FFF2-40B4-BE49-F238E27FC236}">
                <a16:creationId xmlns:a16="http://schemas.microsoft.com/office/drawing/2014/main" id="{C7E546D5-A47F-43A6-AD70-6DEC76D95B08}"/>
              </a:ext>
            </a:extLst>
          </p:cNvPr>
          <p:cNvSpPr txBox="1"/>
          <p:nvPr/>
        </p:nvSpPr>
        <p:spPr>
          <a:xfrm>
            <a:off x="4074098" y="4084546"/>
            <a:ext cx="7871116" cy="307777"/>
          </a:xfrm>
          <a:prstGeom prst="rect">
            <a:avLst/>
          </a:prstGeom>
          <a:noFill/>
        </p:spPr>
        <p:txBody>
          <a:bodyPr wrap="square">
            <a:spAutoFit/>
          </a:bodyPr>
          <a:lstStyle/>
          <a:p>
            <a:r>
              <a:rPr lang="es-ES" sz="1400" dirty="0">
                <a:hlinkClick r:id="rId5"/>
              </a:rPr>
              <a:t>https://www.tektutorialshub.com/crystal-reports/download-crystal-reports-for-visual-studio-2019/</a:t>
            </a:r>
            <a:endParaRPr lang="es-ES" sz="1400" dirty="0"/>
          </a:p>
        </p:txBody>
      </p:sp>
      <p:sp>
        <p:nvSpPr>
          <p:cNvPr id="19" name="CuadroTexto 18">
            <a:extLst>
              <a:ext uri="{FF2B5EF4-FFF2-40B4-BE49-F238E27FC236}">
                <a16:creationId xmlns:a16="http://schemas.microsoft.com/office/drawing/2014/main" id="{76CCAF0E-8D61-4C82-9114-1A62B073573B}"/>
              </a:ext>
            </a:extLst>
          </p:cNvPr>
          <p:cNvSpPr txBox="1"/>
          <p:nvPr/>
        </p:nvSpPr>
        <p:spPr>
          <a:xfrm>
            <a:off x="5922820" y="3656282"/>
            <a:ext cx="2951017" cy="369332"/>
          </a:xfrm>
          <a:prstGeom prst="rect">
            <a:avLst/>
          </a:prstGeom>
          <a:noFill/>
        </p:spPr>
        <p:txBody>
          <a:bodyPr wrap="square" rtlCol="0">
            <a:spAutoFit/>
          </a:bodyPr>
          <a:lstStyle/>
          <a:p>
            <a:pPr algn="ctr"/>
            <a:r>
              <a:rPr lang="en-US" b="1" dirty="0">
                <a:solidFill>
                  <a:srgbClr val="002060"/>
                </a:solidFill>
              </a:rPr>
              <a:t>Guia de Instalacion</a:t>
            </a:r>
            <a:endParaRPr lang="es-ES" b="1" dirty="0">
              <a:solidFill>
                <a:srgbClr val="002060"/>
              </a:solidFill>
            </a:endParaRPr>
          </a:p>
        </p:txBody>
      </p:sp>
      <p:sp>
        <p:nvSpPr>
          <p:cNvPr id="16" name="CuadroTexto 15">
            <a:extLst>
              <a:ext uri="{FF2B5EF4-FFF2-40B4-BE49-F238E27FC236}">
                <a16:creationId xmlns:a16="http://schemas.microsoft.com/office/drawing/2014/main" id="{51DC3F32-CB31-4B04-9C4C-50B504F64EB7}"/>
              </a:ext>
            </a:extLst>
          </p:cNvPr>
          <p:cNvSpPr txBox="1"/>
          <p:nvPr/>
        </p:nvSpPr>
        <p:spPr>
          <a:xfrm>
            <a:off x="662163" y="5302150"/>
            <a:ext cx="11183298" cy="1015663"/>
          </a:xfrm>
          <a:prstGeom prst="rect">
            <a:avLst/>
          </a:prstGeom>
          <a:solidFill>
            <a:srgbClr val="00B050"/>
          </a:solidFill>
        </p:spPr>
        <p:txBody>
          <a:bodyPr wrap="square">
            <a:spAutoFit/>
          </a:bodyPr>
          <a:lstStyle/>
          <a:p>
            <a:pPr algn="ctr"/>
            <a:r>
              <a:rPr lang="es-ES" sz="2000" b="0" i="0" dirty="0">
                <a:effectLst/>
                <a:latin typeface="Ubuntu"/>
              </a:rPr>
              <a:t>El procedimiento de instalación es el mismo para todas las versiones de Visual Studio. Las versiones de Visual Studio compatibles son Visual Studio 2010, Visual Studio 2012, Visual Studio 2013, Visual Studio 2015 y Visual Studio 2017, 2019, 2021.</a:t>
            </a:r>
            <a:endParaRPr lang="es-ES" sz="2000" dirty="0"/>
          </a:p>
        </p:txBody>
      </p:sp>
    </p:spTree>
    <p:extLst>
      <p:ext uri="{BB962C8B-B14F-4D97-AF65-F5344CB8AC3E}">
        <p14:creationId xmlns:p14="http://schemas.microsoft.com/office/powerpoint/2010/main" val="4395544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0007222-E4EF-4ED8-8F83-D6255668B7F3}"/>
              </a:ext>
            </a:extLst>
          </p:cNvPr>
          <p:cNvSpPr txBox="1"/>
          <p:nvPr/>
        </p:nvSpPr>
        <p:spPr>
          <a:xfrm>
            <a:off x="2119357" y="323809"/>
            <a:ext cx="8539384" cy="523220"/>
          </a:xfrm>
          <a:prstGeom prst="rect">
            <a:avLst/>
          </a:prstGeom>
          <a:noFill/>
        </p:spPr>
        <p:txBody>
          <a:bodyPr wrap="square">
            <a:spAutoFit/>
          </a:bodyPr>
          <a:lstStyle/>
          <a:p>
            <a:pPr algn="l" fontAlgn="base"/>
            <a:r>
              <a:rPr lang="es-ES" sz="2800" b="1" i="0" dirty="0">
                <a:effectLst/>
                <a:latin typeface="-apple-system"/>
              </a:rPr>
              <a:t>Instalación de Crystal Reports para Visual Studio 2019</a:t>
            </a:r>
          </a:p>
        </p:txBody>
      </p:sp>
      <p:sp>
        <p:nvSpPr>
          <p:cNvPr id="4" name="CuadroTexto 3">
            <a:extLst>
              <a:ext uri="{FF2B5EF4-FFF2-40B4-BE49-F238E27FC236}">
                <a16:creationId xmlns:a16="http://schemas.microsoft.com/office/drawing/2014/main" id="{0AEDF002-1B87-4271-833C-24C07A9B607C}"/>
              </a:ext>
            </a:extLst>
          </p:cNvPr>
          <p:cNvSpPr txBox="1"/>
          <p:nvPr/>
        </p:nvSpPr>
        <p:spPr>
          <a:xfrm>
            <a:off x="3716197" y="1120595"/>
            <a:ext cx="4540827" cy="646331"/>
          </a:xfrm>
          <a:prstGeom prst="rect">
            <a:avLst/>
          </a:prstGeom>
          <a:noFill/>
        </p:spPr>
        <p:txBody>
          <a:bodyPr wrap="square">
            <a:spAutoFit/>
          </a:bodyPr>
          <a:lstStyle/>
          <a:p>
            <a:r>
              <a:rPr lang="es-ES" dirty="0">
                <a:hlinkClick r:id="rId2"/>
              </a:rPr>
              <a:t>https://www.crystalreports.com/download/</a:t>
            </a:r>
            <a:endParaRPr lang="es-ES" dirty="0"/>
          </a:p>
          <a:p>
            <a:endParaRPr lang="es-ES" dirty="0"/>
          </a:p>
        </p:txBody>
      </p:sp>
      <p:sp>
        <p:nvSpPr>
          <p:cNvPr id="6" name="CuadroTexto 5">
            <a:extLst>
              <a:ext uri="{FF2B5EF4-FFF2-40B4-BE49-F238E27FC236}">
                <a16:creationId xmlns:a16="http://schemas.microsoft.com/office/drawing/2014/main" id="{D0D06C2C-98B7-4EB0-B88A-0DB4CEED48EC}"/>
              </a:ext>
            </a:extLst>
          </p:cNvPr>
          <p:cNvSpPr txBox="1"/>
          <p:nvPr/>
        </p:nvSpPr>
        <p:spPr>
          <a:xfrm>
            <a:off x="3142716" y="1766926"/>
            <a:ext cx="6097424" cy="369332"/>
          </a:xfrm>
          <a:prstGeom prst="rect">
            <a:avLst/>
          </a:prstGeom>
          <a:noFill/>
        </p:spPr>
        <p:txBody>
          <a:bodyPr wrap="square">
            <a:spAutoFit/>
          </a:bodyPr>
          <a:lstStyle/>
          <a:p>
            <a:r>
              <a:rPr lang="en-US" b="1" i="0" dirty="0">
                <a:solidFill>
                  <a:srgbClr val="000000"/>
                </a:solidFill>
                <a:effectLst/>
                <a:latin typeface="Arial" panose="020B0604020202020204" pitchFamily="34" charset="0"/>
              </a:rPr>
              <a:t>SAP Crystal Reports releases and service packs</a:t>
            </a:r>
            <a:endParaRPr lang="es-ES" dirty="0"/>
          </a:p>
        </p:txBody>
      </p:sp>
      <p:graphicFrame>
        <p:nvGraphicFramePr>
          <p:cNvPr id="7" name="Tabla 6">
            <a:extLst>
              <a:ext uri="{FF2B5EF4-FFF2-40B4-BE49-F238E27FC236}">
                <a16:creationId xmlns:a16="http://schemas.microsoft.com/office/drawing/2014/main" id="{BCCCAAC0-F23E-4FF0-A07E-28390D63F186}"/>
              </a:ext>
            </a:extLst>
          </p:cNvPr>
          <p:cNvGraphicFramePr>
            <a:graphicFrameLocks noGrp="1"/>
          </p:cNvGraphicFramePr>
          <p:nvPr>
            <p:extLst>
              <p:ext uri="{D42A27DB-BD31-4B8C-83A1-F6EECF244321}">
                <p14:modId xmlns:p14="http://schemas.microsoft.com/office/powerpoint/2010/main" val="1631051028"/>
              </p:ext>
            </p:extLst>
          </p:nvPr>
        </p:nvGraphicFramePr>
        <p:xfrm>
          <a:off x="444381" y="2310692"/>
          <a:ext cx="11237722" cy="4460469"/>
        </p:xfrm>
        <a:graphic>
          <a:graphicData uri="http://schemas.openxmlformats.org/drawingml/2006/table">
            <a:tbl>
              <a:tblPr/>
              <a:tblGrid>
                <a:gridCol w="1811217">
                  <a:extLst>
                    <a:ext uri="{9D8B030D-6E8A-4147-A177-3AD203B41FA5}">
                      <a16:colId xmlns:a16="http://schemas.microsoft.com/office/drawing/2014/main" val="1742702382"/>
                    </a:ext>
                  </a:extLst>
                </a:gridCol>
                <a:gridCol w="1885301">
                  <a:extLst>
                    <a:ext uri="{9D8B030D-6E8A-4147-A177-3AD203B41FA5}">
                      <a16:colId xmlns:a16="http://schemas.microsoft.com/office/drawing/2014/main" val="939395642"/>
                    </a:ext>
                  </a:extLst>
                </a:gridCol>
                <a:gridCol w="1885301">
                  <a:extLst>
                    <a:ext uri="{9D8B030D-6E8A-4147-A177-3AD203B41FA5}">
                      <a16:colId xmlns:a16="http://schemas.microsoft.com/office/drawing/2014/main" val="561850452"/>
                    </a:ext>
                  </a:extLst>
                </a:gridCol>
                <a:gridCol w="1885301">
                  <a:extLst>
                    <a:ext uri="{9D8B030D-6E8A-4147-A177-3AD203B41FA5}">
                      <a16:colId xmlns:a16="http://schemas.microsoft.com/office/drawing/2014/main" val="3244059391"/>
                    </a:ext>
                  </a:extLst>
                </a:gridCol>
                <a:gridCol w="1885301">
                  <a:extLst>
                    <a:ext uri="{9D8B030D-6E8A-4147-A177-3AD203B41FA5}">
                      <a16:colId xmlns:a16="http://schemas.microsoft.com/office/drawing/2014/main" val="1606369064"/>
                    </a:ext>
                  </a:extLst>
                </a:gridCol>
                <a:gridCol w="1885301">
                  <a:extLst>
                    <a:ext uri="{9D8B030D-6E8A-4147-A177-3AD203B41FA5}">
                      <a16:colId xmlns:a16="http://schemas.microsoft.com/office/drawing/2014/main" val="967095358"/>
                    </a:ext>
                  </a:extLst>
                </a:gridCol>
              </a:tblGrid>
              <a:tr h="264928">
                <a:tc>
                  <a:txBody>
                    <a:bodyPr/>
                    <a:lstStyle/>
                    <a:p>
                      <a:r>
                        <a:rPr lang="es-ES" sz="1100" b="1" i="0">
                          <a:solidFill>
                            <a:srgbClr val="000000"/>
                          </a:solidFill>
                          <a:effectLst/>
                          <a:latin typeface="Arial" panose="020B0604020202020204" pitchFamily="34" charset="0"/>
                        </a:rPr>
                        <a:t>Version</a:t>
                      </a:r>
                      <a:endParaRPr lang="es-ES" sz="110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EEEEE"/>
                    </a:solidFill>
                  </a:tcPr>
                </a:tc>
                <a:tc>
                  <a:txBody>
                    <a:bodyPr/>
                    <a:lstStyle/>
                    <a:p>
                      <a:r>
                        <a:rPr lang="es-ES" sz="1100" b="1" i="0">
                          <a:solidFill>
                            <a:srgbClr val="000000"/>
                          </a:solidFill>
                          <a:effectLst/>
                          <a:latin typeface="Arial" panose="020B0604020202020204" pitchFamily="34" charset="0"/>
                        </a:rPr>
                        <a:t>Highest Full Build</a:t>
                      </a:r>
                      <a:endParaRPr lang="es-E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EEEEE"/>
                    </a:solidFill>
                  </a:tcPr>
                </a:tc>
                <a:tc>
                  <a:txBody>
                    <a:bodyPr/>
                    <a:lstStyle/>
                    <a:p>
                      <a:r>
                        <a:rPr lang="es-ES" sz="1100" b="1" i="0">
                          <a:solidFill>
                            <a:srgbClr val="000000"/>
                          </a:solidFill>
                          <a:effectLst/>
                          <a:latin typeface="Arial" panose="020B0604020202020204" pitchFamily="34" charset="0"/>
                        </a:rPr>
                        <a:t>End of Support</a:t>
                      </a:r>
                      <a:endParaRPr lang="es-ES" sz="110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EEEEE"/>
                    </a:solidFill>
                  </a:tcPr>
                </a:tc>
                <a:tc>
                  <a:txBody>
                    <a:bodyPr/>
                    <a:lstStyle/>
                    <a:p>
                      <a:r>
                        <a:rPr lang="es-ES" sz="1100" b="1" i="0">
                          <a:solidFill>
                            <a:srgbClr val="000000"/>
                          </a:solidFill>
                          <a:effectLst/>
                          <a:latin typeface="Arial" panose="020B0604020202020204" pitchFamily="34" charset="0"/>
                        </a:rPr>
                        <a:t> Download link</a:t>
                      </a:r>
                      <a:endParaRPr lang="es-E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EEEEE"/>
                    </a:solidFill>
                  </a:tcPr>
                </a:tc>
                <a:tc>
                  <a:txBody>
                    <a:bodyPr/>
                    <a:lstStyle/>
                    <a:p>
                      <a:r>
                        <a:rPr lang="es-ES" sz="1100" b="1" i="0">
                          <a:solidFill>
                            <a:srgbClr val="000000"/>
                          </a:solidFill>
                          <a:effectLst/>
                          <a:latin typeface="Arial" panose="020B0604020202020204" pitchFamily="34" charset="0"/>
                        </a:rPr>
                        <a:t>Buy New License</a:t>
                      </a:r>
                      <a:endParaRPr lang="es-E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EEEEE"/>
                    </a:solidFill>
                  </a:tcPr>
                </a:tc>
                <a:tc>
                  <a:txBody>
                    <a:bodyPr/>
                    <a:lstStyle/>
                    <a:p>
                      <a:r>
                        <a:rPr lang="es-ES" sz="1100" b="1" i="0" dirty="0">
                          <a:solidFill>
                            <a:srgbClr val="000000"/>
                          </a:solidFill>
                          <a:effectLst/>
                          <a:latin typeface="Arial" panose="020B0604020202020204" pitchFamily="34" charset="0"/>
                        </a:rPr>
                        <a:t>Supported Platforms</a:t>
                      </a:r>
                      <a:endParaRPr lang="es-ES" sz="1100"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EEEEE"/>
                    </a:solidFill>
                  </a:tcPr>
                </a:tc>
                <a:extLst>
                  <a:ext uri="{0D108BD9-81ED-4DB2-BD59-A6C34878D82A}">
                    <a16:rowId xmlns:a16="http://schemas.microsoft.com/office/drawing/2014/main" val="578072999"/>
                  </a:ext>
                </a:extLst>
              </a:tr>
              <a:tr h="371492">
                <a:tc>
                  <a:txBody>
                    <a:bodyPr/>
                    <a:lstStyle/>
                    <a:p>
                      <a:pPr algn="ctr"/>
                      <a:r>
                        <a:rPr lang="es-ES" sz="1100" b="1" i="0" dirty="0">
                          <a:solidFill>
                            <a:srgbClr val="000000"/>
                          </a:solidFill>
                          <a:effectLst/>
                          <a:latin typeface="Arial" panose="020B0604020202020204" pitchFamily="34" charset="0"/>
                        </a:rPr>
                        <a:t>SAP Crystal Reports 2020 (64-Bit)</a:t>
                      </a:r>
                      <a:endParaRPr lang="es-ES" sz="1100" b="1" dirty="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B050"/>
                    </a:solidFill>
                  </a:tcPr>
                </a:tc>
                <a:tc>
                  <a:txBody>
                    <a:bodyPr/>
                    <a:lstStyle/>
                    <a:p>
                      <a:pPr algn="ctr"/>
                      <a:r>
                        <a:rPr lang="es-ES" sz="1100" b="1" i="0" dirty="0">
                          <a:solidFill>
                            <a:srgbClr val="000000"/>
                          </a:solidFill>
                          <a:effectLst/>
                          <a:latin typeface="Arial" panose="020B0604020202020204" pitchFamily="34" charset="0"/>
                        </a:rPr>
                        <a:t>SP 01 Patch 200</a:t>
                      </a:r>
                      <a:endParaRPr lang="es-ES" sz="1100" b="1" dirty="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B050"/>
                    </a:solidFill>
                  </a:tcPr>
                </a:tc>
                <a:tc>
                  <a:txBody>
                    <a:bodyPr/>
                    <a:lstStyle/>
                    <a:p>
                      <a:pPr algn="ctr"/>
                      <a:r>
                        <a:rPr lang="es-ES" sz="1100" b="1" i="0" dirty="0">
                          <a:solidFill>
                            <a:srgbClr val="000000"/>
                          </a:solidFill>
                          <a:effectLst/>
                          <a:latin typeface="Arial" panose="020B0604020202020204" pitchFamily="34" charset="0"/>
                        </a:rPr>
                        <a:t>31 December 2027</a:t>
                      </a:r>
                      <a:endParaRPr lang="es-ES" sz="1100" b="1"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B050"/>
                    </a:solidFill>
                  </a:tcPr>
                </a:tc>
                <a:tc>
                  <a:txBody>
                    <a:bodyPr/>
                    <a:lstStyle/>
                    <a:p>
                      <a:pPr algn="ctr"/>
                      <a:r>
                        <a:rPr lang="es-ES" sz="1100" b="1" i="0" u="sng" dirty="0">
                          <a:solidFill>
                            <a:srgbClr val="171AEA"/>
                          </a:solidFill>
                          <a:effectLst/>
                          <a:latin typeface="Arial" panose="020B0604020202020204" pitchFamily="34" charset="0"/>
                          <a:hlinkClick r:id="rId3"/>
                        </a:rPr>
                        <a:t>Registration</a:t>
                      </a:r>
                      <a:endParaRPr lang="es-ES" sz="1100" b="1" dirty="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B050"/>
                    </a:solidFill>
                  </a:tcPr>
                </a:tc>
                <a:tc>
                  <a:txBody>
                    <a:bodyPr/>
                    <a:lstStyle/>
                    <a:p>
                      <a:pPr algn="ctr"/>
                      <a:r>
                        <a:rPr lang="es-ES" sz="1100" b="1" i="0" u="sng" dirty="0">
                          <a:solidFill>
                            <a:srgbClr val="171AEA"/>
                          </a:solidFill>
                          <a:effectLst/>
                          <a:latin typeface="Arial" panose="020B0604020202020204" pitchFamily="34" charset="0"/>
                          <a:hlinkClick r:id="rId4"/>
                        </a:rPr>
                        <a:t>SAP Store</a:t>
                      </a:r>
                      <a:endParaRPr lang="es-ES" sz="1100" b="1" dirty="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B050"/>
                    </a:solidFill>
                  </a:tcPr>
                </a:tc>
                <a:tc>
                  <a:txBody>
                    <a:bodyPr/>
                    <a:lstStyle/>
                    <a:p>
                      <a:pPr algn="ctr"/>
                      <a:r>
                        <a:rPr lang="es-ES" sz="1100" b="1" i="0" u="sng" dirty="0">
                          <a:solidFill>
                            <a:srgbClr val="171AEA"/>
                          </a:solidFill>
                          <a:effectLst/>
                          <a:latin typeface="Arial" panose="020B0604020202020204" pitchFamily="34" charset="0"/>
                          <a:hlinkClick r:id="rId5"/>
                        </a:rPr>
                        <a:t>Product Availability Matrix</a:t>
                      </a:r>
                      <a:endParaRPr lang="es-ES" sz="1100" b="1"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3928476500"/>
                  </a:ext>
                </a:extLst>
              </a:tr>
              <a:tr h="371492">
                <a:tc>
                  <a:txBody>
                    <a:bodyPr/>
                    <a:lstStyle/>
                    <a:p>
                      <a:pPr algn="ctr"/>
                      <a:r>
                        <a:rPr lang="es-ES" sz="1100" b="1" i="0" dirty="0">
                          <a:solidFill>
                            <a:srgbClr val="000000"/>
                          </a:solidFill>
                          <a:effectLst/>
                          <a:latin typeface="Arial" panose="020B0604020202020204" pitchFamily="34" charset="0"/>
                        </a:rPr>
                        <a:t>SAP Crystal Reports 2016 (32-Bit)</a:t>
                      </a:r>
                      <a:endParaRPr lang="es-ES" sz="1100" b="1" dirty="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92D050"/>
                    </a:solidFill>
                  </a:tcPr>
                </a:tc>
                <a:tc>
                  <a:txBody>
                    <a:bodyPr/>
                    <a:lstStyle/>
                    <a:p>
                      <a:pPr algn="ctr"/>
                      <a:r>
                        <a:rPr lang="es-ES" sz="1100" b="1" i="0" dirty="0">
                          <a:solidFill>
                            <a:srgbClr val="000000"/>
                          </a:solidFill>
                          <a:effectLst/>
                          <a:latin typeface="Arial" panose="020B0604020202020204" pitchFamily="34" charset="0"/>
                        </a:rPr>
                        <a:t>SP 09 Patch 400</a:t>
                      </a:r>
                      <a:endParaRPr lang="es-ES" sz="1100" b="1" dirty="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92D050"/>
                    </a:solidFill>
                  </a:tcPr>
                </a:tc>
                <a:tc>
                  <a:txBody>
                    <a:bodyPr/>
                    <a:lstStyle/>
                    <a:p>
                      <a:pPr algn="ctr"/>
                      <a:r>
                        <a:rPr lang="es-ES" sz="1100" b="1" i="0" dirty="0">
                          <a:solidFill>
                            <a:srgbClr val="000000"/>
                          </a:solidFill>
                          <a:effectLst/>
                          <a:latin typeface="Arial" panose="020B0604020202020204" pitchFamily="34" charset="0"/>
                        </a:rPr>
                        <a:t>31 December 2024</a:t>
                      </a:r>
                      <a:endParaRPr lang="es-ES" sz="1100" b="1"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92D050"/>
                    </a:solidFill>
                  </a:tcPr>
                </a:tc>
                <a:tc>
                  <a:txBody>
                    <a:bodyPr/>
                    <a:lstStyle/>
                    <a:p>
                      <a:pPr algn="ctr"/>
                      <a:r>
                        <a:rPr lang="es-ES" sz="1100" b="1" i="0" u="sng" dirty="0">
                          <a:solidFill>
                            <a:srgbClr val="171AEA"/>
                          </a:solidFill>
                          <a:effectLst/>
                          <a:latin typeface="Arial" panose="020B0604020202020204" pitchFamily="34" charset="0"/>
                          <a:hlinkClick r:id="rId6"/>
                        </a:rPr>
                        <a:t>Full Install</a:t>
                      </a:r>
                      <a:endParaRPr lang="es-ES" sz="1100" b="1" dirty="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92D050"/>
                    </a:solidFill>
                  </a:tcPr>
                </a:tc>
                <a:tc>
                  <a:txBody>
                    <a:bodyPr/>
                    <a:lstStyle/>
                    <a:p>
                      <a:pPr algn="ctr"/>
                      <a:r>
                        <a:rPr lang="es-ES" sz="1100" b="1" i="0" u="sng">
                          <a:solidFill>
                            <a:srgbClr val="171AEA"/>
                          </a:solidFill>
                          <a:effectLst/>
                          <a:latin typeface="Arial" panose="020B0604020202020204" pitchFamily="34" charset="0"/>
                          <a:hlinkClick r:id="rId7"/>
                        </a:rPr>
                        <a:t>SAP Store</a:t>
                      </a:r>
                      <a:endParaRPr lang="es-ES" sz="1100" b="1">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92D050"/>
                    </a:solidFill>
                  </a:tcPr>
                </a:tc>
                <a:tc>
                  <a:txBody>
                    <a:bodyPr/>
                    <a:lstStyle/>
                    <a:p>
                      <a:pPr algn="ctr"/>
                      <a:r>
                        <a:rPr lang="es-ES" sz="1100" b="1" i="0" u="sng" dirty="0">
                          <a:solidFill>
                            <a:srgbClr val="171AEA"/>
                          </a:solidFill>
                          <a:effectLst/>
                          <a:latin typeface="Arial" panose="020B0604020202020204" pitchFamily="34" charset="0"/>
                          <a:hlinkClick r:id="rId8"/>
                        </a:rPr>
                        <a:t>Product Availability Matrix</a:t>
                      </a:r>
                      <a:endParaRPr lang="es-ES" sz="1100" b="1"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3564244039"/>
                  </a:ext>
                </a:extLst>
              </a:tr>
              <a:tr h="371492">
                <a:tc>
                  <a:txBody>
                    <a:bodyPr/>
                    <a:lstStyle/>
                    <a:p>
                      <a:r>
                        <a:rPr lang="es-ES" sz="1100" b="0" i="0" dirty="0">
                          <a:solidFill>
                            <a:srgbClr val="000000"/>
                          </a:solidFill>
                          <a:effectLst/>
                          <a:latin typeface="Arial" panose="020B0604020202020204" pitchFamily="34" charset="0"/>
                        </a:rPr>
                        <a:t>SAP Crystal Reports 2013</a:t>
                      </a:r>
                      <a:endParaRPr lang="es-ES" sz="1100" dirty="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a:solidFill>
                            <a:srgbClr val="000000"/>
                          </a:solidFill>
                          <a:effectLst/>
                          <a:latin typeface="Arial" panose="020B0604020202020204" pitchFamily="34" charset="0"/>
                        </a:rPr>
                        <a:t>SP 12</a:t>
                      </a:r>
                      <a:endParaRPr lang="es-E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dirty="0">
                          <a:solidFill>
                            <a:srgbClr val="FF0000"/>
                          </a:solidFill>
                          <a:effectLst/>
                          <a:latin typeface="Arial" panose="020B0604020202020204" pitchFamily="34" charset="0"/>
                        </a:rPr>
                        <a:t>31 December 2020</a:t>
                      </a:r>
                      <a:endParaRPr lang="es-ES" sz="1100"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u="sng" dirty="0">
                          <a:solidFill>
                            <a:srgbClr val="171AEA"/>
                          </a:solidFill>
                          <a:effectLst/>
                          <a:latin typeface="Arial" panose="020B0604020202020204" pitchFamily="34" charset="0"/>
                          <a:hlinkClick r:id="rId9"/>
                        </a:rPr>
                        <a:t>Full Install</a:t>
                      </a:r>
                      <a:endParaRPr lang="es-ES" sz="1100" dirty="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a:solidFill>
                            <a:srgbClr val="000000"/>
                          </a:solidFill>
                          <a:effectLst/>
                          <a:latin typeface="Arial" panose="020B0604020202020204" pitchFamily="34" charset="0"/>
                        </a:rPr>
                        <a:t>n/a</a:t>
                      </a:r>
                      <a:endParaRPr lang="es-ES" sz="1100" b="0" i="0">
                        <a:solidFill>
                          <a:srgbClr val="171AEA"/>
                        </a:solidFill>
                        <a:effectLst/>
                        <a:latin typeface="Arial" panose="020B0604020202020204" pitchFamily="34" charset="0"/>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u="sng" dirty="0">
                          <a:solidFill>
                            <a:srgbClr val="171AEA"/>
                          </a:solidFill>
                          <a:effectLst/>
                          <a:latin typeface="Arial" panose="020B0604020202020204" pitchFamily="34" charset="0"/>
                          <a:hlinkClick r:id="rId10" tooltip="Product Availability Matrix"/>
                        </a:rPr>
                        <a:t>Product Availability Matrix</a:t>
                      </a:r>
                      <a:endParaRPr lang="es-ES" sz="1100"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08517544"/>
                  </a:ext>
                </a:extLst>
              </a:tr>
              <a:tr h="371492">
                <a:tc>
                  <a:txBody>
                    <a:bodyPr/>
                    <a:lstStyle/>
                    <a:p>
                      <a:r>
                        <a:rPr lang="es-ES" sz="1100" b="0" i="0" dirty="0">
                          <a:solidFill>
                            <a:srgbClr val="000000"/>
                          </a:solidFill>
                          <a:effectLst/>
                          <a:latin typeface="Arial" panose="020B0604020202020204" pitchFamily="34" charset="0"/>
                        </a:rPr>
                        <a:t>SAP Crystal Reports 2011</a:t>
                      </a:r>
                      <a:endParaRPr lang="es-ES" sz="1100" dirty="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a:solidFill>
                            <a:srgbClr val="000000"/>
                          </a:solidFill>
                          <a:effectLst/>
                          <a:latin typeface="Arial" panose="020B0604020202020204" pitchFamily="34" charset="0"/>
                        </a:rPr>
                        <a:t>SP 12</a:t>
                      </a:r>
                      <a:endParaRPr lang="es-E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dirty="0">
                          <a:solidFill>
                            <a:srgbClr val="FF0000"/>
                          </a:solidFill>
                          <a:effectLst/>
                          <a:latin typeface="Arial" panose="020B0604020202020204" pitchFamily="34" charset="0"/>
                        </a:rPr>
                        <a:t>31 December 2017</a:t>
                      </a:r>
                      <a:endParaRPr lang="es-ES" sz="1100"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u="sng" dirty="0">
                          <a:solidFill>
                            <a:srgbClr val="171AEA"/>
                          </a:solidFill>
                          <a:effectLst/>
                          <a:latin typeface="Arial" panose="020B0604020202020204" pitchFamily="34" charset="0"/>
                          <a:hlinkClick r:id="rId11"/>
                        </a:rPr>
                        <a:t>Full Install</a:t>
                      </a:r>
                      <a:endParaRPr lang="es-ES" sz="1100" dirty="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a:solidFill>
                            <a:srgbClr val="000000"/>
                          </a:solidFill>
                          <a:effectLst/>
                          <a:latin typeface="Arial" panose="020B0604020202020204" pitchFamily="34" charset="0"/>
                        </a:rPr>
                        <a:t>n/a</a:t>
                      </a:r>
                      <a:endParaRPr lang="es-ES" sz="1100" b="0" i="0">
                        <a:solidFill>
                          <a:srgbClr val="171AEA"/>
                        </a:solidFill>
                        <a:effectLst/>
                        <a:latin typeface="Arial" panose="020B0604020202020204" pitchFamily="34" charset="0"/>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u="sng" dirty="0">
                          <a:solidFill>
                            <a:srgbClr val="171AEA"/>
                          </a:solidFill>
                          <a:effectLst/>
                          <a:latin typeface="Arial" panose="020B0604020202020204" pitchFamily="34" charset="0"/>
                          <a:hlinkClick r:id="rId12"/>
                        </a:rPr>
                        <a:t>Product Availability Matrix</a:t>
                      </a:r>
                      <a:endParaRPr lang="es-ES" sz="1100"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22756438"/>
                  </a:ext>
                </a:extLst>
              </a:tr>
              <a:tr h="264928">
                <a:tc>
                  <a:txBody>
                    <a:bodyPr/>
                    <a:lstStyle/>
                    <a:p>
                      <a:r>
                        <a:rPr lang="es-ES" sz="1100" b="0" i="0" dirty="0">
                          <a:solidFill>
                            <a:srgbClr val="000000"/>
                          </a:solidFill>
                          <a:effectLst/>
                          <a:latin typeface="Arial" panose="020B0604020202020204" pitchFamily="34" charset="0"/>
                        </a:rPr>
                        <a:t>SAP Crystal Reports 2008</a:t>
                      </a:r>
                      <a:endParaRPr lang="es-ES" sz="1100" dirty="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a:solidFill>
                            <a:srgbClr val="000000"/>
                          </a:solidFill>
                          <a:effectLst/>
                          <a:latin typeface="Arial" panose="020B0604020202020204" pitchFamily="34" charset="0"/>
                        </a:rPr>
                        <a:t>SP 07</a:t>
                      </a:r>
                      <a:endParaRPr lang="es-E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dirty="0">
                          <a:solidFill>
                            <a:srgbClr val="FF0000"/>
                          </a:solidFill>
                          <a:effectLst/>
                          <a:latin typeface="Arial" panose="020B0604020202020204" pitchFamily="34" charset="0"/>
                        </a:rPr>
                        <a:t>31 December 2015</a:t>
                      </a:r>
                      <a:endParaRPr lang="es-ES" sz="1100"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u="sng" dirty="0">
                          <a:solidFill>
                            <a:srgbClr val="171AEA"/>
                          </a:solidFill>
                          <a:effectLst/>
                          <a:latin typeface="Arial" panose="020B0604020202020204" pitchFamily="34" charset="0"/>
                          <a:hlinkClick r:id="rId13"/>
                        </a:rPr>
                        <a:t>Full Install</a:t>
                      </a:r>
                      <a:endParaRPr lang="es-ES" sz="1100" dirty="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a:solidFill>
                            <a:srgbClr val="000000"/>
                          </a:solidFill>
                          <a:effectLst/>
                          <a:latin typeface="Arial" panose="020B0604020202020204" pitchFamily="34" charset="0"/>
                        </a:rPr>
                        <a:t>n/a</a:t>
                      </a:r>
                      <a:endParaRPr lang="es-ES" sz="1100" b="0" i="0">
                        <a:solidFill>
                          <a:srgbClr val="171AEA"/>
                        </a:solidFill>
                        <a:effectLst/>
                        <a:latin typeface="Arial" panose="020B0604020202020204" pitchFamily="34" charset="0"/>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u="sng" dirty="0">
                          <a:solidFill>
                            <a:srgbClr val="171AEA"/>
                          </a:solidFill>
                          <a:effectLst/>
                          <a:latin typeface="Arial" panose="020B0604020202020204" pitchFamily="34" charset="0"/>
                          <a:hlinkClick r:id="rId14"/>
                        </a:rPr>
                        <a:t>Supported Platforms</a:t>
                      </a:r>
                      <a:endParaRPr lang="es-ES" sz="1100"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91742456"/>
                  </a:ext>
                </a:extLst>
              </a:tr>
              <a:tr h="371492">
                <a:tc>
                  <a:txBody>
                    <a:bodyPr/>
                    <a:lstStyle/>
                    <a:p>
                      <a:r>
                        <a:rPr lang="pt-BR" sz="1100" b="0" i="0">
                          <a:solidFill>
                            <a:srgbClr val="000000"/>
                          </a:solidFill>
                          <a:effectLst/>
                          <a:latin typeface="Arial" panose="020B0604020202020204" pitchFamily="34" charset="0"/>
                        </a:rPr>
                        <a:t>SAP Crystal Reports XI R2 (2005)</a:t>
                      </a:r>
                      <a:endParaRPr lang="pt-BR"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a:solidFill>
                            <a:srgbClr val="000000"/>
                          </a:solidFill>
                          <a:effectLst/>
                          <a:latin typeface="Arial" panose="020B0604020202020204" pitchFamily="34" charset="0"/>
                        </a:rPr>
                        <a:t>SP 06</a:t>
                      </a:r>
                      <a:endParaRPr lang="es-E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dirty="0">
                          <a:solidFill>
                            <a:srgbClr val="FF0000"/>
                          </a:solidFill>
                          <a:effectLst/>
                          <a:latin typeface="Arial" panose="020B0604020202020204" pitchFamily="34" charset="0"/>
                        </a:rPr>
                        <a:t>30 June 2011</a:t>
                      </a:r>
                      <a:endParaRPr lang="es-ES" sz="1100"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u="sng">
                          <a:solidFill>
                            <a:srgbClr val="171AEA"/>
                          </a:solidFill>
                          <a:effectLst/>
                          <a:latin typeface="Arial" panose="020B0604020202020204" pitchFamily="34" charset="0"/>
                          <a:hlinkClick r:id="rId15"/>
                        </a:rPr>
                        <a:t>Part 1</a:t>
                      </a:r>
                      <a:r>
                        <a:rPr lang="es-ES" sz="1100" b="0" i="0">
                          <a:solidFill>
                            <a:srgbClr val="171AEA"/>
                          </a:solidFill>
                          <a:effectLst/>
                          <a:latin typeface="Arial" panose="020B0604020202020204" pitchFamily="34" charset="0"/>
                        </a:rPr>
                        <a:t>, </a:t>
                      </a:r>
                      <a:r>
                        <a:rPr lang="es-ES" sz="1100" b="0" i="0" u="sng">
                          <a:solidFill>
                            <a:srgbClr val="171AEA"/>
                          </a:solidFill>
                          <a:effectLst/>
                          <a:latin typeface="Arial" panose="020B0604020202020204" pitchFamily="34" charset="0"/>
                          <a:hlinkClick r:id="rId16"/>
                        </a:rPr>
                        <a:t>Part 2</a:t>
                      </a:r>
                      <a:endParaRPr lang="es-E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a:solidFill>
                            <a:srgbClr val="000000"/>
                          </a:solidFill>
                          <a:effectLst/>
                          <a:latin typeface="Arial" panose="020B0604020202020204" pitchFamily="34" charset="0"/>
                        </a:rPr>
                        <a:t>n/a</a:t>
                      </a:r>
                      <a:endParaRPr lang="es-E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u="sng" dirty="0">
                          <a:solidFill>
                            <a:srgbClr val="171AEA"/>
                          </a:solidFill>
                          <a:effectLst/>
                          <a:latin typeface="Arial" panose="020B0604020202020204" pitchFamily="34" charset="0"/>
                          <a:hlinkClick r:id="rId17"/>
                        </a:rPr>
                        <a:t>Supported Platforms</a:t>
                      </a:r>
                      <a:endParaRPr lang="es-ES" sz="1100"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67711053"/>
                  </a:ext>
                </a:extLst>
              </a:tr>
              <a:tr h="478055">
                <a:tc>
                  <a:txBody>
                    <a:bodyPr/>
                    <a:lstStyle/>
                    <a:p>
                      <a:r>
                        <a:rPr lang="es-ES" sz="1100" b="0" i="0" dirty="0">
                          <a:solidFill>
                            <a:srgbClr val="000000"/>
                          </a:solidFill>
                          <a:effectLst/>
                          <a:latin typeface="Arial" panose="020B0604020202020204" pitchFamily="34" charset="0"/>
                        </a:rPr>
                        <a:t>SAP Crystal Reports for Visual Studio (.NET)</a:t>
                      </a:r>
                      <a:endParaRPr lang="es-ES" sz="1100" dirty="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a:solidFill>
                            <a:srgbClr val="000000"/>
                          </a:solidFill>
                          <a:effectLst/>
                          <a:latin typeface="Arial" panose="020B0604020202020204" pitchFamily="34" charset="0"/>
                        </a:rPr>
                        <a:t>SP 30</a:t>
                      </a:r>
                      <a:endParaRPr lang="es-E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dirty="0">
                          <a:solidFill>
                            <a:srgbClr val="000000"/>
                          </a:solidFill>
                          <a:effectLst/>
                          <a:latin typeface="Arial" panose="020B0604020202020204" pitchFamily="34" charset="0"/>
                        </a:rPr>
                        <a:t>31 December 2022</a:t>
                      </a:r>
                      <a:endParaRPr lang="es-ES" sz="1100"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u="sng" dirty="0">
                          <a:solidFill>
                            <a:srgbClr val="171AEA"/>
                          </a:solidFill>
                          <a:effectLst/>
                          <a:latin typeface="Arial" panose="020B0604020202020204" pitchFamily="34" charset="0"/>
                          <a:hlinkClick r:id="rId18"/>
                        </a:rPr>
                        <a:t>Registration</a:t>
                      </a:r>
                      <a:endParaRPr lang="es-ES" sz="1100" dirty="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a:solidFill>
                            <a:srgbClr val="000000"/>
                          </a:solidFill>
                          <a:effectLst/>
                          <a:latin typeface="Arial" panose="020B0604020202020204" pitchFamily="34" charset="0"/>
                        </a:rPr>
                        <a:t>Free</a:t>
                      </a:r>
                      <a:endParaRPr lang="es-E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u="sng" dirty="0">
                          <a:solidFill>
                            <a:srgbClr val="171AEA"/>
                          </a:solidFill>
                          <a:effectLst/>
                          <a:latin typeface="Arial" panose="020B0604020202020204" pitchFamily="34" charset="0"/>
                          <a:hlinkClick r:id="rId19"/>
                        </a:rPr>
                        <a:t>Supported Platforms</a:t>
                      </a:r>
                      <a:endParaRPr lang="es-ES" sz="1100"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39999803"/>
                  </a:ext>
                </a:extLst>
              </a:tr>
              <a:tr h="371492">
                <a:tc>
                  <a:txBody>
                    <a:bodyPr/>
                    <a:lstStyle/>
                    <a:p>
                      <a:r>
                        <a:rPr lang="en-US" sz="1100" b="0" i="0">
                          <a:solidFill>
                            <a:srgbClr val="000000"/>
                          </a:solidFill>
                          <a:effectLst/>
                          <a:latin typeface="Arial" panose="020B0604020202020204" pitchFamily="34" charset="0"/>
                        </a:rPr>
                        <a:t>SAP Crystal Reports for Eclipse (JAVA)</a:t>
                      </a:r>
                      <a:endParaRPr lang="en-U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a:solidFill>
                            <a:srgbClr val="000000"/>
                          </a:solidFill>
                          <a:effectLst/>
                          <a:latin typeface="Arial" panose="020B0604020202020204" pitchFamily="34" charset="0"/>
                        </a:rPr>
                        <a:t>SP 27</a:t>
                      </a:r>
                      <a:endParaRPr lang="es-E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dirty="0">
                          <a:solidFill>
                            <a:srgbClr val="000000"/>
                          </a:solidFill>
                          <a:effectLst/>
                          <a:latin typeface="Arial" panose="020B0604020202020204" pitchFamily="34" charset="0"/>
                        </a:rPr>
                        <a:t>31 December 2022</a:t>
                      </a:r>
                      <a:endParaRPr lang="es-ES" sz="1100"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u="sng" dirty="0">
                          <a:solidFill>
                            <a:srgbClr val="171AEA"/>
                          </a:solidFill>
                          <a:effectLst/>
                          <a:latin typeface="Arial" panose="020B0604020202020204" pitchFamily="34" charset="0"/>
                          <a:hlinkClick r:id="rId20"/>
                        </a:rPr>
                        <a:t>Registration</a:t>
                      </a:r>
                      <a:endParaRPr lang="es-ES" sz="1100" dirty="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a:solidFill>
                            <a:srgbClr val="000000"/>
                          </a:solidFill>
                          <a:effectLst/>
                          <a:latin typeface="Arial" panose="020B0604020202020204" pitchFamily="34" charset="0"/>
                        </a:rPr>
                        <a:t>Free</a:t>
                      </a:r>
                      <a:endParaRPr lang="es-E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u="sng" dirty="0">
                          <a:solidFill>
                            <a:srgbClr val="171AEA"/>
                          </a:solidFill>
                          <a:effectLst/>
                          <a:latin typeface="Arial" panose="020B0604020202020204" pitchFamily="34" charset="0"/>
                          <a:hlinkClick r:id="rId21"/>
                        </a:rPr>
                        <a:t>Supported Platforms</a:t>
                      </a:r>
                      <a:endParaRPr lang="es-ES" sz="1100"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56722056"/>
                  </a:ext>
                </a:extLst>
              </a:tr>
              <a:tr h="371492">
                <a:tc>
                  <a:txBody>
                    <a:bodyPr/>
                    <a:lstStyle/>
                    <a:p>
                      <a:r>
                        <a:rPr lang="en-US" sz="1100" b="0" i="0">
                          <a:solidFill>
                            <a:srgbClr val="000000"/>
                          </a:solidFill>
                          <a:effectLst/>
                          <a:latin typeface="Arial" panose="020B0604020202020204" pitchFamily="34" charset="0"/>
                        </a:rPr>
                        <a:t>SAP Crystal Reports Viewer 2020 (64-Bit)</a:t>
                      </a:r>
                      <a:endParaRPr lang="en-U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a:solidFill>
                            <a:srgbClr val="000000"/>
                          </a:solidFill>
                          <a:effectLst/>
                          <a:latin typeface="Arial" panose="020B0604020202020204" pitchFamily="34" charset="0"/>
                        </a:rPr>
                        <a:t>SP 01</a:t>
                      </a:r>
                      <a:endParaRPr lang="es-E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dirty="0">
                          <a:solidFill>
                            <a:srgbClr val="000000"/>
                          </a:solidFill>
                          <a:effectLst/>
                          <a:latin typeface="Arial" panose="020B0604020202020204" pitchFamily="34" charset="0"/>
                        </a:rPr>
                        <a:t>31 December 2027</a:t>
                      </a:r>
                      <a:endParaRPr lang="es-ES" sz="1100"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u="sng" dirty="0">
                          <a:solidFill>
                            <a:srgbClr val="171AEA"/>
                          </a:solidFill>
                          <a:effectLst/>
                          <a:latin typeface="Arial" panose="020B0604020202020204" pitchFamily="34" charset="0"/>
                          <a:hlinkClick r:id="rId22"/>
                        </a:rPr>
                        <a:t>Registration</a:t>
                      </a:r>
                      <a:endParaRPr lang="es-ES" sz="1100" dirty="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a:solidFill>
                            <a:srgbClr val="000000"/>
                          </a:solidFill>
                          <a:effectLst/>
                          <a:latin typeface="Arial" panose="020B0604020202020204" pitchFamily="34" charset="0"/>
                        </a:rPr>
                        <a:t>Free</a:t>
                      </a:r>
                      <a:endParaRPr lang="es-E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u="sng" dirty="0">
                          <a:solidFill>
                            <a:srgbClr val="171AEA"/>
                          </a:solidFill>
                          <a:effectLst/>
                          <a:latin typeface="Arial" panose="020B0604020202020204" pitchFamily="34" charset="0"/>
                          <a:hlinkClick r:id="rId5"/>
                        </a:rPr>
                        <a:t>Product Availability Matrix</a:t>
                      </a:r>
                      <a:endParaRPr lang="es-ES" sz="1100"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45742500"/>
                  </a:ext>
                </a:extLst>
              </a:tr>
              <a:tr h="371492">
                <a:tc>
                  <a:txBody>
                    <a:bodyPr/>
                    <a:lstStyle/>
                    <a:p>
                      <a:r>
                        <a:rPr lang="en-US" sz="1100" b="0" i="0">
                          <a:solidFill>
                            <a:srgbClr val="000000"/>
                          </a:solidFill>
                          <a:effectLst/>
                          <a:latin typeface="Arial" panose="020B0604020202020204" pitchFamily="34" charset="0"/>
                        </a:rPr>
                        <a:t>SAP Crystal Reports Viewer 2016 (32-Bit)</a:t>
                      </a:r>
                      <a:endParaRPr lang="en-U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a:solidFill>
                            <a:srgbClr val="000000"/>
                          </a:solidFill>
                          <a:effectLst/>
                          <a:latin typeface="Arial" panose="020B0604020202020204" pitchFamily="34" charset="0"/>
                        </a:rPr>
                        <a:t>SP 08</a:t>
                      </a:r>
                      <a:endParaRPr lang="es-E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dirty="0">
                          <a:solidFill>
                            <a:srgbClr val="000000"/>
                          </a:solidFill>
                          <a:effectLst/>
                          <a:latin typeface="Arial" panose="020B0604020202020204" pitchFamily="34" charset="0"/>
                        </a:rPr>
                        <a:t>31 December 2024</a:t>
                      </a:r>
                      <a:endParaRPr lang="es-ES" sz="1100"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u="sng" dirty="0">
                          <a:solidFill>
                            <a:srgbClr val="171AEA"/>
                          </a:solidFill>
                          <a:effectLst/>
                          <a:latin typeface="Arial" panose="020B0604020202020204" pitchFamily="34" charset="0"/>
                          <a:hlinkClick r:id="rId22"/>
                        </a:rPr>
                        <a:t>Registration</a:t>
                      </a:r>
                      <a:endParaRPr lang="es-ES" sz="1100" dirty="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a:solidFill>
                            <a:srgbClr val="000000"/>
                          </a:solidFill>
                          <a:effectLst/>
                          <a:latin typeface="Arial" panose="020B0604020202020204" pitchFamily="34" charset="0"/>
                        </a:rPr>
                        <a:t>Free</a:t>
                      </a:r>
                      <a:endParaRPr lang="es-E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u="sng" dirty="0">
                          <a:solidFill>
                            <a:srgbClr val="171AEA"/>
                          </a:solidFill>
                          <a:effectLst/>
                          <a:latin typeface="Arial" panose="020B0604020202020204" pitchFamily="34" charset="0"/>
                          <a:hlinkClick r:id="rId5"/>
                        </a:rPr>
                        <a:t>Product Availability Matrix</a:t>
                      </a:r>
                      <a:endParaRPr lang="es-ES" sz="1100"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75028113"/>
                  </a:ext>
                </a:extLst>
              </a:tr>
              <a:tr h="371492">
                <a:tc>
                  <a:txBody>
                    <a:bodyPr/>
                    <a:lstStyle/>
                    <a:p>
                      <a:r>
                        <a:rPr lang="en-US" sz="1100" b="0" i="0">
                          <a:solidFill>
                            <a:srgbClr val="000000"/>
                          </a:solidFill>
                          <a:effectLst/>
                          <a:latin typeface="Arial" panose="020B0604020202020204" pitchFamily="34" charset="0"/>
                        </a:rPr>
                        <a:t>SAP Crystal Reports 2020 Trial (30 days)</a:t>
                      </a:r>
                      <a:endParaRPr lang="en-U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a:solidFill>
                            <a:srgbClr val="000000"/>
                          </a:solidFill>
                          <a:effectLst/>
                          <a:latin typeface="Arial" panose="020B0604020202020204" pitchFamily="34" charset="0"/>
                        </a:rPr>
                        <a:t>SP 01</a:t>
                      </a:r>
                      <a:endParaRPr lang="es-E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dirty="0">
                          <a:solidFill>
                            <a:srgbClr val="000000"/>
                          </a:solidFill>
                          <a:effectLst/>
                          <a:latin typeface="Arial" panose="020B0604020202020204" pitchFamily="34" charset="0"/>
                        </a:rPr>
                        <a:t>31 December 2027</a:t>
                      </a:r>
                      <a:endParaRPr lang="es-ES" sz="1100"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u="sng" dirty="0">
                          <a:solidFill>
                            <a:srgbClr val="171AEA"/>
                          </a:solidFill>
                          <a:effectLst/>
                          <a:latin typeface="Arial" panose="020B0604020202020204" pitchFamily="34" charset="0"/>
                          <a:hlinkClick r:id="rId3"/>
                        </a:rPr>
                        <a:t>Registration</a:t>
                      </a:r>
                      <a:endParaRPr lang="es-ES" sz="1100" dirty="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a:solidFill>
                            <a:srgbClr val="000000"/>
                          </a:solidFill>
                          <a:effectLst/>
                          <a:latin typeface="Arial" panose="020B0604020202020204" pitchFamily="34" charset="0"/>
                        </a:rPr>
                        <a:t>Free</a:t>
                      </a:r>
                      <a:endParaRPr lang="es-ES" sz="1100">
                        <a:effectLst/>
                      </a:endParaRPr>
                    </a:p>
                  </a:txBody>
                  <a:tcPr marL="25901" marR="25901" marT="25901" marB="2590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r>
                        <a:rPr lang="es-ES" sz="1100" b="0" i="0" u="sng" dirty="0">
                          <a:solidFill>
                            <a:srgbClr val="171AEA"/>
                          </a:solidFill>
                          <a:effectLst/>
                          <a:latin typeface="Arial" panose="020B0604020202020204" pitchFamily="34" charset="0"/>
                          <a:hlinkClick r:id="rId5"/>
                        </a:rPr>
                        <a:t>Product Availability Matrix</a:t>
                      </a:r>
                      <a:endParaRPr lang="es-ES" sz="1100" dirty="0">
                        <a:effectLst/>
                      </a:endParaRPr>
                    </a:p>
                  </a:txBody>
                  <a:tcPr marL="25901" marR="25901" marT="25901" marB="25901">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5733579"/>
                  </a:ext>
                </a:extLst>
              </a:tr>
            </a:tbl>
          </a:graphicData>
        </a:graphic>
      </p:graphicFrame>
    </p:spTree>
    <p:extLst>
      <p:ext uri="{BB962C8B-B14F-4D97-AF65-F5344CB8AC3E}">
        <p14:creationId xmlns:p14="http://schemas.microsoft.com/office/powerpoint/2010/main" val="18470785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650695A7-7006-4A5C-B74F-BE56BCABADFF}"/>
              </a:ext>
            </a:extLst>
          </p:cNvPr>
          <p:cNvSpPr txBox="1"/>
          <p:nvPr/>
        </p:nvSpPr>
        <p:spPr>
          <a:xfrm>
            <a:off x="197918" y="255154"/>
            <a:ext cx="11630826" cy="1477328"/>
          </a:xfrm>
          <a:prstGeom prst="rect">
            <a:avLst/>
          </a:prstGeom>
          <a:noFill/>
        </p:spPr>
        <p:txBody>
          <a:bodyPr wrap="square">
            <a:spAutoFit/>
          </a:bodyPr>
          <a:lstStyle/>
          <a:p>
            <a:pPr algn="l" fontAlgn="base"/>
            <a:r>
              <a:rPr lang="es-ES" b="1" i="0" dirty="0">
                <a:solidFill>
                  <a:srgbClr val="444444"/>
                </a:solidFill>
                <a:effectLst/>
                <a:latin typeface="Ubuntu"/>
              </a:rPr>
              <a:t>Crystal Reports para Visual Studio se puede descargar desde los siguientes enlaces – Service Pack 25 para Visual Studio 2019, 2017, 2015, 2013, 2012, 2010</a:t>
            </a:r>
            <a:r>
              <a:rPr lang="es-ES" b="0" i="0" dirty="0">
                <a:solidFill>
                  <a:srgbClr val="444444"/>
                </a:solidFill>
                <a:effectLst/>
                <a:latin typeface="Ubuntu"/>
              </a:rPr>
              <a:t> :</a:t>
            </a:r>
          </a:p>
          <a:p>
            <a:pPr algn="ctr" fontAlgn="base"/>
            <a:r>
              <a:rPr lang="es-ES" b="1" i="0" u="none" strike="noStrike" dirty="0">
                <a:solidFill>
                  <a:srgbClr val="FF6600"/>
                </a:solidFill>
                <a:effectLst/>
                <a:latin typeface="Ubuntu"/>
                <a:hlinkClick r:id="rId2"/>
              </a:rPr>
              <a:t>Crear Reportes en Visual Studio</a:t>
            </a:r>
            <a:br>
              <a:rPr lang="es-ES" b="1" i="0" dirty="0">
                <a:solidFill>
                  <a:srgbClr val="444444"/>
                </a:solidFill>
                <a:effectLst/>
                <a:latin typeface="Ubuntu"/>
              </a:rPr>
            </a:br>
            <a:r>
              <a:rPr lang="es-ES" b="1" i="0" u="none" strike="noStrike" dirty="0">
                <a:solidFill>
                  <a:srgbClr val="FF6600"/>
                </a:solidFill>
                <a:effectLst/>
                <a:latin typeface="Ubuntu"/>
                <a:hlinkClick r:id="rId3"/>
              </a:rPr>
              <a:t>Runtime(Ejecutar los reportes en maquina cliente) 32 BITS</a:t>
            </a:r>
            <a:br>
              <a:rPr lang="es-ES" b="1" i="0" dirty="0">
                <a:solidFill>
                  <a:srgbClr val="444444"/>
                </a:solidFill>
                <a:effectLst/>
                <a:latin typeface="Ubuntu"/>
              </a:rPr>
            </a:br>
            <a:r>
              <a:rPr lang="es-ES" b="1" i="0" u="none" strike="noStrike" dirty="0">
                <a:solidFill>
                  <a:srgbClr val="FF6600"/>
                </a:solidFill>
                <a:effectLst/>
                <a:latin typeface="Ubuntu"/>
                <a:hlinkClick r:id="rId4"/>
              </a:rPr>
              <a:t>Runtime(Ejecutar los reportes en maquina cliente) 64 BITS</a:t>
            </a:r>
            <a:endParaRPr lang="es-ES" b="1" i="0" dirty="0">
              <a:solidFill>
                <a:srgbClr val="444444"/>
              </a:solidFill>
              <a:effectLst/>
              <a:latin typeface="Ubuntu"/>
            </a:endParaRPr>
          </a:p>
        </p:txBody>
      </p:sp>
      <p:graphicFrame>
        <p:nvGraphicFramePr>
          <p:cNvPr id="9" name="Tabla 8">
            <a:extLst>
              <a:ext uri="{FF2B5EF4-FFF2-40B4-BE49-F238E27FC236}">
                <a16:creationId xmlns:a16="http://schemas.microsoft.com/office/drawing/2014/main" id="{3B5A2BA4-8989-4130-9D00-6CE6CF9FCB6D}"/>
              </a:ext>
            </a:extLst>
          </p:cNvPr>
          <p:cNvGraphicFramePr>
            <a:graphicFrameLocks noGrp="1"/>
          </p:cNvGraphicFramePr>
          <p:nvPr>
            <p:extLst>
              <p:ext uri="{D42A27DB-BD31-4B8C-83A1-F6EECF244321}">
                <p14:modId xmlns:p14="http://schemas.microsoft.com/office/powerpoint/2010/main" val="4067738149"/>
              </p:ext>
            </p:extLst>
          </p:nvPr>
        </p:nvGraphicFramePr>
        <p:xfrm>
          <a:off x="515477" y="2150367"/>
          <a:ext cx="10995708" cy="4601915"/>
        </p:xfrm>
        <a:graphic>
          <a:graphicData uri="http://schemas.openxmlformats.org/drawingml/2006/table">
            <a:tbl>
              <a:tblPr/>
              <a:tblGrid>
                <a:gridCol w="2748927">
                  <a:extLst>
                    <a:ext uri="{9D8B030D-6E8A-4147-A177-3AD203B41FA5}">
                      <a16:colId xmlns:a16="http://schemas.microsoft.com/office/drawing/2014/main" val="3354327030"/>
                    </a:ext>
                  </a:extLst>
                </a:gridCol>
                <a:gridCol w="2748927">
                  <a:extLst>
                    <a:ext uri="{9D8B030D-6E8A-4147-A177-3AD203B41FA5}">
                      <a16:colId xmlns:a16="http://schemas.microsoft.com/office/drawing/2014/main" val="1082224953"/>
                    </a:ext>
                  </a:extLst>
                </a:gridCol>
                <a:gridCol w="2748927">
                  <a:extLst>
                    <a:ext uri="{9D8B030D-6E8A-4147-A177-3AD203B41FA5}">
                      <a16:colId xmlns:a16="http://schemas.microsoft.com/office/drawing/2014/main" val="505790272"/>
                    </a:ext>
                  </a:extLst>
                </a:gridCol>
                <a:gridCol w="2748927">
                  <a:extLst>
                    <a:ext uri="{9D8B030D-6E8A-4147-A177-3AD203B41FA5}">
                      <a16:colId xmlns:a16="http://schemas.microsoft.com/office/drawing/2014/main" val="1983492524"/>
                    </a:ext>
                  </a:extLst>
                </a:gridCol>
              </a:tblGrid>
              <a:tr h="996675">
                <a:tc>
                  <a:txBody>
                    <a:bodyPr/>
                    <a:lstStyle/>
                    <a:p>
                      <a:pPr algn="l" fontAlgn="ctr" latinLnBrk="0"/>
                      <a:br>
                        <a:rPr lang="es-ES" sz="1600" b="1" dirty="0">
                          <a:effectLst/>
                        </a:rPr>
                      </a:br>
                      <a:r>
                        <a:rPr lang="es-ES" sz="1600" b="1" dirty="0">
                          <a:effectLst/>
                        </a:rPr>
                        <a:t>Versión de Crystal Reports</a:t>
                      </a:r>
                    </a:p>
                  </a:txBody>
                  <a:tcPr marL="60773" marR="60773" marT="60773" marB="60773"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latinLnBrk="0"/>
                      <a:br>
                        <a:rPr lang="es-ES" sz="1600" b="1" dirty="0">
                          <a:effectLst/>
                        </a:rPr>
                      </a:br>
                      <a:r>
                        <a:rPr lang="es-ES" sz="1600" b="1" dirty="0">
                          <a:effectLst/>
                        </a:rPr>
                        <a:t>IDE compatible</a:t>
                      </a:r>
                    </a:p>
                  </a:txBody>
                  <a:tcPr marL="60773" marR="60773" marT="60773" marB="60773"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latinLnBrk="0"/>
                      <a:r>
                        <a:rPr lang="es-ES" sz="1600" b="1" dirty="0">
                          <a:effectLst/>
                        </a:rPr>
                        <a:t>Descargar Developer</a:t>
                      </a:r>
                      <a:br>
                        <a:rPr lang="es-ES" sz="1600" b="1" dirty="0">
                          <a:effectLst/>
                        </a:rPr>
                      </a:br>
                      <a:r>
                        <a:rPr lang="es-ES" sz="1600" b="1" dirty="0">
                          <a:effectLst/>
                        </a:rPr>
                        <a:t>Edition</a:t>
                      </a:r>
                      <a:br>
                        <a:rPr lang="es-ES" sz="1600" b="1" dirty="0">
                          <a:effectLst/>
                        </a:rPr>
                      </a:br>
                      <a:endParaRPr lang="es-ES" sz="1600" b="1" dirty="0">
                        <a:effectLst/>
                      </a:endParaRPr>
                    </a:p>
                  </a:txBody>
                  <a:tcPr marL="60773" marR="60773" marT="60773" marB="60773"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latinLnBrk="0"/>
                      <a:br>
                        <a:rPr lang="es-ES" sz="1600" b="1">
                          <a:effectLst/>
                        </a:rPr>
                      </a:br>
                      <a:r>
                        <a:rPr lang="es-ES" sz="1600" b="1">
                          <a:effectLst/>
                        </a:rPr>
                        <a:t>Descarga en tiempo de ejecución</a:t>
                      </a:r>
                    </a:p>
                  </a:txBody>
                  <a:tcPr marL="60773" marR="60773" marT="60773" marB="60773"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58659765"/>
                  </a:ext>
                </a:extLst>
              </a:tr>
              <a:tr h="559110">
                <a:tc>
                  <a:txBody>
                    <a:bodyPr/>
                    <a:lstStyle/>
                    <a:p>
                      <a:pPr algn="l" fontAlgn="t" latinLnBrk="0"/>
                      <a:r>
                        <a:rPr lang="es-ES" sz="1600">
                          <a:effectLst/>
                        </a:rPr>
                        <a:t>Paquete de servicio 30</a:t>
                      </a:r>
                    </a:p>
                  </a:txBody>
                  <a:tcPr marL="60773" marR="60773" marT="60773" marB="607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latinLnBrk="0"/>
                      <a:r>
                        <a:rPr lang="pt-BR" sz="1600">
                          <a:effectLst/>
                        </a:rPr>
                        <a:t>VS 2019 a VS 2010</a:t>
                      </a:r>
                    </a:p>
                  </a:txBody>
                  <a:tcPr marL="60773" marR="60773" marT="60773" marB="607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latinLnBrk="0"/>
                      <a:r>
                        <a:rPr lang="es-ES" sz="1600" u="none" strike="noStrike">
                          <a:effectLst/>
                          <a:hlinkClick r:id="rId5"/>
                        </a:rPr>
                        <a:t>SP 30</a:t>
                      </a:r>
                      <a:endParaRPr lang="es-ES" sz="1600">
                        <a:effectLst/>
                      </a:endParaRPr>
                    </a:p>
                  </a:txBody>
                  <a:tcPr marL="60773" marR="60773" marT="60773" marB="607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latinLnBrk="0"/>
                      <a:r>
                        <a:rPr lang="es-ES" sz="1600" u="none" strike="noStrike">
                          <a:effectLst/>
                          <a:hlinkClick r:id="rId6"/>
                        </a:rPr>
                        <a:t>32 bits</a:t>
                      </a:r>
                      <a:br>
                        <a:rPr lang="es-ES" sz="1600">
                          <a:effectLst/>
                        </a:rPr>
                      </a:br>
                      <a:r>
                        <a:rPr lang="es-ES" sz="1600" u="none" strike="noStrike">
                          <a:effectLst/>
                          <a:hlinkClick r:id="rId7"/>
                        </a:rPr>
                        <a:t>64 bits</a:t>
                      </a:r>
                      <a:endParaRPr lang="es-ES" sz="1600">
                        <a:effectLst/>
                      </a:endParaRPr>
                    </a:p>
                  </a:txBody>
                  <a:tcPr marL="60773" marR="60773" marT="60773" marB="607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val="1108873122"/>
                  </a:ext>
                </a:extLst>
              </a:tr>
              <a:tr h="559110">
                <a:tc>
                  <a:txBody>
                    <a:bodyPr/>
                    <a:lstStyle/>
                    <a:p>
                      <a:pPr algn="l" fontAlgn="t" latinLnBrk="0"/>
                      <a:r>
                        <a:rPr lang="es-ES" sz="1600">
                          <a:effectLst/>
                        </a:rPr>
                        <a:t>Paquete de servicio 29</a:t>
                      </a:r>
                    </a:p>
                  </a:txBody>
                  <a:tcPr marL="60773" marR="60773" marT="60773" marB="607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pt-BR" sz="1600">
                          <a:effectLst/>
                        </a:rPr>
                        <a:t>VS 2019 a VS 2010</a:t>
                      </a:r>
                    </a:p>
                  </a:txBody>
                  <a:tcPr marL="60773" marR="60773" marT="60773" marB="607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es-ES" sz="1600" u="none" strike="noStrike">
                          <a:effectLst/>
                          <a:hlinkClick r:id="rId8"/>
                        </a:rPr>
                        <a:t>SP 29</a:t>
                      </a:r>
                      <a:endParaRPr lang="es-ES" sz="1600">
                        <a:effectLst/>
                      </a:endParaRPr>
                    </a:p>
                  </a:txBody>
                  <a:tcPr marL="60773" marR="60773" marT="60773" marB="607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es-ES" sz="1600" u="none" strike="noStrike">
                          <a:effectLst/>
                          <a:hlinkClick r:id="rId9"/>
                        </a:rPr>
                        <a:t>32 bits</a:t>
                      </a:r>
                      <a:br>
                        <a:rPr lang="es-ES" sz="1600">
                          <a:effectLst/>
                        </a:rPr>
                      </a:br>
                      <a:r>
                        <a:rPr lang="es-ES" sz="1600" u="none" strike="noStrike">
                          <a:effectLst/>
                          <a:hlinkClick r:id="rId10"/>
                        </a:rPr>
                        <a:t>64 bits</a:t>
                      </a:r>
                      <a:endParaRPr lang="es-ES" sz="1600">
                        <a:effectLst/>
                      </a:endParaRPr>
                    </a:p>
                  </a:txBody>
                  <a:tcPr marL="60773" marR="60773" marT="60773" marB="607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609869638"/>
                  </a:ext>
                </a:extLst>
              </a:tr>
              <a:tr h="559110">
                <a:tc>
                  <a:txBody>
                    <a:bodyPr/>
                    <a:lstStyle/>
                    <a:p>
                      <a:pPr algn="l" fontAlgn="t" latinLnBrk="0"/>
                      <a:r>
                        <a:rPr lang="es-ES" sz="1600">
                          <a:effectLst/>
                        </a:rPr>
                        <a:t>Paquete de servicio 28</a:t>
                      </a:r>
                    </a:p>
                  </a:txBody>
                  <a:tcPr marL="60773" marR="60773" marT="60773" marB="607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pt-BR" sz="1600">
                          <a:effectLst/>
                        </a:rPr>
                        <a:t>VS 2019 a VS 2010</a:t>
                      </a:r>
                    </a:p>
                  </a:txBody>
                  <a:tcPr marL="60773" marR="60773" marT="60773" marB="607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s-ES" sz="1600" u="none" strike="noStrike">
                          <a:effectLst/>
                          <a:hlinkClick r:id="rId11"/>
                        </a:rPr>
                        <a:t>SP 28</a:t>
                      </a:r>
                      <a:endParaRPr lang="es-ES" sz="1600">
                        <a:effectLst/>
                      </a:endParaRPr>
                    </a:p>
                  </a:txBody>
                  <a:tcPr marL="60773" marR="60773" marT="60773" marB="607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s-ES" sz="1600" u="none" strike="noStrike">
                          <a:effectLst/>
                          <a:hlinkClick r:id="rId12"/>
                        </a:rPr>
                        <a:t>32 bits</a:t>
                      </a:r>
                      <a:br>
                        <a:rPr lang="es-ES" sz="1600">
                          <a:effectLst/>
                        </a:rPr>
                      </a:br>
                      <a:r>
                        <a:rPr lang="es-ES" sz="1600" u="none" strike="noStrike">
                          <a:effectLst/>
                          <a:hlinkClick r:id="rId13"/>
                        </a:rPr>
                        <a:t>64 bits</a:t>
                      </a:r>
                      <a:endParaRPr lang="es-ES" sz="1600">
                        <a:effectLst/>
                      </a:endParaRPr>
                    </a:p>
                  </a:txBody>
                  <a:tcPr marL="60773" marR="60773" marT="60773" marB="607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228761498"/>
                  </a:ext>
                </a:extLst>
              </a:tr>
              <a:tr h="559110">
                <a:tc>
                  <a:txBody>
                    <a:bodyPr/>
                    <a:lstStyle/>
                    <a:p>
                      <a:pPr algn="l" fontAlgn="t" latinLnBrk="0"/>
                      <a:r>
                        <a:rPr lang="es-ES" sz="1600">
                          <a:effectLst/>
                        </a:rPr>
                        <a:t>Paquete de servicio 27</a:t>
                      </a:r>
                    </a:p>
                  </a:txBody>
                  <a:tcPr marL="60773" marR="60773" marT="60773" marB="607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pt-BR" sz="1600">
                          <a:effectLst/>
                        </a:rPr>
                        <a:t>VS 2019 a VS 2010</a:t>
                      </a:r>
                    </a:p>
                  </a:txBody>
                  <a:tcPr marL="60773" marR="60773" marT="60773" marB="607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es-ES" sz="1600" u="none" strike="noStrike">
                          <a:effectLst/>
                          <a:hlinkClick r:id="rId14"/>
                        </a:rPr>
                        <a:t>SP 27</a:t>
                      </a:r>
                      <a:endParaRPr lang="es-ES" sz="1600">
                        <a:effectLst/>
                      </a:endParaRPr>
                    </a:p>
                  </a:txBody>
                  <a:tcPr marL="60773" marR="60773" marT="60773" marB="607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es-ES" sz="1600" u="none" strike="noStrike">
                          <a:effectLst/>
                          <a:hlinkClick r:id="rId15"/>
                        </a:rPr>
                        <a:t>32 bits</a:t>
                      </a:r>
                      <a:br>
                        <a:rPr lang="es-ES" sz="1600">
                          <a:effectLst/>
                        </a:rPr>
                      </a:br>
                      <a:r>
                        <a:rPr lang="es-ES" sz="1600" u="none" strike="noStrike">
                          <a:effectLst/>
                          <a:hlinkClick r:id="rId16"/>
                        </a:rPr>
                        <a:t>64 bits</a:t>
                      </a:r>
                      <a:endParaRPr lang="es-ES" sz="1600">
                        <a:effectLst/>
                      </a:endParaRPr>
                    </a:p>
                  </a:txBody>
                  <a:tcPr marL="60773" marR="60773" marT="60773" marB="607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29864497"/>
                  </a:ext>
                </a:extLst>
              </a:tr>
              <a:tr h="559110">
                <a:tc>
                  <a:txBody>
                    <a:bodyPr/>
                    <a:lstStyle/>
                    <a:p>
                      <a:pPr algn="l" fontAlgn="t" latinLnBrk="0"/>
                      <a:r>
                        <a:rPr lang="es-ES" sz="1600">
                          <a:effectLst/>
                        </a:rPr>
                        <a:t>Paquete de servicio 26</a:t>
                      </a:r>
                    </a:p>
                  </a:txBody>
                  <a:tcPr marL="60773" marR="60773" marT="60773" marB="607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pt-BR" sz="1600">
                          <a:effectLst/>
                        </a:rPr>
                        <a:t>VS 2019 a VS 2010</a:t>
                      </a:r>
                    </a:p>
                  </a:txBody>
                  <a:tcPr marL="60773" marR="60773" marT="60773" marB="607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s-ES" sz="1600" u="none" strike="noStrike">
                          <a:effectLst/>
                          <a:hlinkClick r:id="rId17"/>
                        </a:rPr>
                        <a:t>SP 26</a:t>
                      </a:r>
                      <a:endParaRPr lang="es-ES" sz="1600">
                        <a:effectLst/>
                      </a:endParaRPr>
                    </a:p>
                  </a:txBody>
                  <a:tcPr marL="60773" marR="60773" marT="60773" marB="607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s-ES" sz="1600" u="none" strike="noStrike">
                          <a:effectLst/>
                          <a:hlinkClick r:id="rId18"/>
                        </a:rPr>
                        <a:t>32 bits</a:t>
                      </a:r>
                      <a:br>
                        <a:rPr lang="es-ES" sz="1600">
                          <a:effectLst/>
                        </a:rPr>
                      </a:br>
                      <a:r>
                        <a:rPr lang="es-ES" sz="1600" u="none" strike="noStrike">
                          <a:effectLst/>
                          <a:hlinkClick r:id="rId19"/>
                        </a:rPr>
                        <a:t>64 bits</a:t>
                      </a:r>
                      <a:endParaRPr lang="es-ES" sz="1600">
                        <a:effectLst/>
                      </a:endParaRPr>
                    </a:p>
                  </a:txBody>
                  <a:tcPr marL="60773" marR="60773" marT="60773" marB="607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304124304"/>
                  </a:ext>
                </a:extLst>
              </a:tr>
              <a:tr h="559110">
                <a:tc>
                  <a:txBody>
                    <a:bodyPr/>
                    <a:lstStyle/>
                    <a:p>
                      <a:pPr algn="l" fontAlgn="t" latinLnBrk="0"/>
                      <a:r>
                        <a:rPr lang="es-ES" sz="1600">
                          <a:effectLst/>
                        </a:rPr>
                        <a:t>Paquete de servicio 25</a:t>
                      </a:r>
                    </a:p>
                  </a:txBody>
                  <a:tcPr marL="60773" marR="60773" marT="60773" marB="60773">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latinLnBrk="0"/>
                      <a:r>
                        <a:rPr lang="pt-BR" sz="1600">
                          <a:effectLst/>
                        </a:rPr>
                        <a:t>VS 2019 a VS 2010</a:t>
                      </a:r>
                    </a:p>
                  </a:txBody>
                  <a:tcPr marL="60773" marR="60773" marT="60773" marB="60773">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latinLnBrk="0"/>
                      <a:r>
                        <a:rPr lang="es-ES" sz="1600" u="none" strike="noStrike">
                          <a:effectLst/>
                          <a:hlinkClick r:id="rId2"/>
                        </a:rPr>
                        <a:t>SP 25</a:t>
                      </a:r>
                      <a:endParaRPr lang="es-ES" sz="1600">
                        <a:effectLst/>
                      </a:endParaRPr>
                    </a:p>
                  </a:txBody>
                  <a:tcPr marL="60773" marR="60773" marT="60773" marB="60773">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latinLnBrk="0"/>
                      <a:r>
                        <a:rPr lang="es-ES" sz="1600" u="none" strike="noStrike" dirty="0">
                          <a:effectLst/>
                          <a:hlinkClick r:id="rId3"/>
                        </a:rPr>
                        <a:t>32 bits</a:t>
                      </a:r>
                      <a:endParaRPr lang="es-ES" sz="1600" dirty="0">
                        <a:effectLst/>
                      </a:endParaRPr>
                    </a:p>
                  </a:txBody>
                  <a:tcPr marL="60773" marR="60773" marT="60773" marB="60773">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974413989"/>
                  </a:ext>
                </a:extLst>
              </a:tr>
            </a:tbl>
          </a:graphicData>
        </a:graphic>
      </p:graphicFrame>
    </p:spTree>
    <p:extLst>
      <p:ext uri="{BB962C8B-B14F-4D97-AF65-F5344CB8AC3E}">
        <p14:creationId xmlns:p14="http://schemas.microsoft.com/office/powerpoint/2010/main" val="19203115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6DA65307-FC36-45C8-9035-53C7631021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450" y="2348046"/>
            <a:ext cx="5162550" cy="39052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4226225D-F230-4503-BF5F-30FF0FEA2F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1150" y="3352933"/>
            <a:ext cx="3457575" cy="189547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17993548-24EA-4043-BF66-C1D8C10CE56D}"/>
              </a:ext>
            </a:extLst>
          </p:cNvPr>
          <p:cNvPicPr>
            <a:picLocks noChangeAspect="1"/>
          </p:cNvPicPr>
          <p:nvPr/>
        </p:nvPicPr>
        <p:blipFill>
          <a:blip r:embed="rId4"/>
          <a:stretch>
            <a:fillRect/>
          </a:stretch>
        </p:blipFill>
        <p:spPr>
          <a:xfrm>
            <a:off x="2062429" y="526456"/>
            <a:ext cx="7896225" cy="1104900"/>
          </a:xfrm>
          <a:prstGeom prst="rect">
            <a:avLst/>
          </a:prstGeom>
        </p:spPr>
      </p:pic>
    </p:spTree>
    <p:extLst>
      <p:ext uri="{BB962C8B-B14F-4D97-AF65-F5344CB8AC3E}">
        <p14:creationId xmlns:p14="http://schemas.microsoft.com/office/powerpoint/2010/main" val="19551602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D8C39237-EE03-45BF-985B-97DC5C6D7D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306" y="1175936"/>
            <a:ext cx="4924425" cy="47625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A0867790-B409-48E2-A952-E36833F98A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3500" y="1052512"/>
            <a:ext cx="4933950" cy="475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5946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D5B3804-4EE5-4ECC-BD92-4531C334D9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3896" y="1052512"/>
            <a:ext cx="4914900" cy="47529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CB5C5A6-430C-4667-B981-BB30416DD5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076" y="1052512"/>
            <a:ext cx="4924425"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976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5A4279-59FF-4C76-B626-5632EC18B5AA}"/>
              </a:ext>
            </a:extLst>
          </p:cNvPr>
          <p:cNvSpPr txBox="1"/>
          <p:nvPr/>
        </p:nvSpPr>
        <p:spPr>
          <a:xfrm>
            <a:off x="2559755" y="89073"/>
            <a:ext cx="6911546" cy="830997"/>
          </a:xfrm>
          <a:prstGeom prst="rect">
            <a:avLst/>
          </a:prstGeom>
          <a:noFill/>
        </p:spPr>
        <p:txBody>
          <a:bodyPr wrap="square" rtlCol="0">
            <a:spAutoFit/>
          </a:bodyPr>
          <a:lstStyle/>
          <a:p>
            <a:pPr algn="ctr"/>
            <a:r>
              <a:rPr lang="en-US" sz="4800" b="1" dirty="0"/>
              <a:t>CASO DE USO:</a:t>
            </a:r>
            <a:endParaRPr lang="es-DO" sz="4800" b="1" dirty="0"/>
          </a:p>
        </p:txBody>
      </p:sp>
      <p:sp>
        <p:nvSpPr>
          <p:cNvPr id="3" name="TextBox 2">
            <a:extLst>
              <a:ext uri="{FF2B5EF4-FFF2-40B4-BE49-F238E27FC236}">
                <a16:creationId xmlns:a16="http://schemas.microsoft.com/office/drawing/2014/main" id="{3DC8DA77-2003-4853-8B0E-96275E817709}"/>
              </a:ext>
            </a:extLst>
          </p:cNvPr>
          <p:cNvSpPr txBox="1"/>
          <p:nvPr/>
        </p:nvSpPr>
        <p:spPr>
          <a:xfrm>
            <a:off x="328965" y="1085719"/>
            <a:ext cx="2485053" cy="523220"/>
          </a:xfrm>
          <a:prstGeom prst="rect">
            <a:avLst/>
          </a:prstGeom>
          <a:noFill/>
        </p:spPr>
        <p:txBody>
          <a:bodyPr wrap="square" rtlCol="0">
            <a:spAutoFit/>
          </a:bodyPr>
          <a:lstStyle/>
          <a:p>
            <a:r>
              <a:rPr lang="en-US" sz="2800" b="1" dirty="0"/>
              <a:t>En la empresa:</a:t>
            </a:r>
            <a:endParaRPr lang="es-DO" sz="2800" b="1" dirty="0"/>
          </a:p>
        </p:txBody>
      </p:sp>
      <p:sp>
        <p:nvSpPr>
          <p:cNvPr id="13" name="TextBox 12">
            <a:extLst>
              <a:ext uri="{FF2B5EF4-FFF2-40B4-BE49-F238E27FC236}">
                <a16:creationId xmlns:a16="http://schemas.microsoft.com/office/drawing/2014/main" id="{7D25E91E-107C-4EE3-9CC0-AD8AF8DC2392}"/>
              </a:ext>
            </a:extLst>
          </p:cNvPr>
          <p:cNvSpPr txBox="1"/>
          <p:nvPr/>
        </p:nvSpPr>
        <p:spPr>
          <a:xfrm>
            <a:off x="138590" y="2206908"/>
            <a:ext cx="11914819" cy="4339650"/>
          </a:xfrm>
          <a:prstGeom prst="rect">
            <a:avLst/>
          </a:prstGeom>
          <a:noFill/>
        </p:spPr>
        <p:txBody>
          <a:bodyPr wrap="square" rtlCol="0">
            <a:spAutoFit/>
          </a:bodyPr>
          <a:lstStyle/>
          <a:p>
            <a:pPr algn="just"/>
            <a:r>
              <a:rPr lang="en-US" sz="2300" dirty="0"/>
              <a:t>En la Empresa donde trabajas te han asignado una tarea para que le diseñes un reporte Paramentrizado, con el cual puedan con un filtro de fecha, poder realizar analisis de ventas, con los </a:t>
            </a:r>
            <a:r>
              <a:rPr lang="en-US" sz="2300" b="1" dirty="0">
                <a:highlight>
                  <a:srgbClr val="FFFF00"/>
                </a:highlight>
              </a:rPr>
              <a:t>encabezados de # de Factura, Fecha, Pais, Cliente, Vendedor, Modelo, Categoria,  Cantidad, Precio, Monto Total y %Margen</a:t>
            </a:r>
            <a:r>
              <a:rPr lang="en-US" sz="2300" dirty="0"/>
              <a:t>, de igual forma te han pedido que le agregues </a:t>
            </a:r>
            <a:r>
              <a:rPr lang="en-US" sz="2300" dirty="0">
                <a:highlight>
                  <a:srgbClr val="00FFFF"/>
                </a:highlight>
              </a:rPr>
              <a:t>un filtro a la aplicación en donde pueden buscar por varios criterios, y que se actualices en y le muestre datos total con cada filtro</a:t>
            </a:r>
            <a:r>
              <a:rPr lang="en-US" sz="2300" dirty="0"/>
              <a:t>, para ello tienes que </a:t>
            </a:r>
            <a:r>
              <a:rPr lang="es-DO" sz="2300" dirty="0"/>
              <a:t>utilizar</a:t>
            </a:r>
            <a:r>
              <a:rPr lang="en-US" sz="2300" dirty="0"/>
              <a:t> un Stack de  herramientas de </a:t>
            </a:r>
            <a:r>
              <a:rPr lang="en-US" sz="2300" b="1" dirty="0">
                <a:highlight>
                  <a:srgbClr val="00FF00"/>
                </a:highlight>
              </a:rPr>
              <a:t>Microsoft y SAP</a:t>
            </a:r>
            <a:r>
              <a:rPr lang="en-US" sz="2300" dirty="0"/>
              <a:t>, con el Entorno  de </a:t>
            </a:r>
            <a:r>
              <a:rPr lang="en-US" sz="2300" b="1" dirty="0">
                <a:solidFill>
                  <a:srgbClr val="7030A0"/>
                </a:solidFill>
                <a:effectLst>
                  <a:outerShdw blurRad="38100" dist="38100" dir="2700000" algn="tl">
                    <a:srgbClr val="000000">
                      <a:alpha val="43137"/>
                    </a:srgbClr>
                  </a:outerShdw>
                </a:effectLst>
              </a:rPr>
              <a:t>Desarrollo Visual Studio 2019 o 2022, C#</a:t>
            </a:r>
            <a:r>
              <a:rPr lang="en-US" sz="2300" b="1" dirty="0"/>
              <a:t>,</a:t>
            </a:r>
            <a:r>
              <a:rPr lang="en-US" sz="2300" dirty="0"/>
              <a:t> y </a:t>
            </a:r>
            <a:r>
              <a:rPr lang="en-US" sz="2300" b="1" dirty="0">
                <a:solidFill>
                  <a:srgbClr val="0000FF"/>
                </a:solidFill>
                <a:effectLst>
                  <a:outerShdw blurRad="38100" dist="38100" dir="2700000" algn="tl">
                    <a:srgbClr val="000000">
                      <a:alpha val="43137"/>
                    </a:srgbClr>
                  </a:outerShdw>
                </a:effectLst>
              </a:rPr>
              <a:t>Crystal Report</a:t>
            </a:r>
            <a:r>
              <a:rPr lang="en-US" sz="2300" dirty="0"/>
              <a:t>, en el caso de Crystal podemos descargala desde la Pagina Oficial. Por igual te ha pedido que le agregues algunos graficos. </a:t>
            </a:r>
          </a:p>
          <a:p>
            <a:pPr algn="just"/>
            <a:endParaRPr lang="en-US" sz="2300" b="1" dirty="0"/>
          </a:p>
          <a:p>
            <a:pPr algn="just"/>
            <a:r>
              <a:rPr lang="en-US" sz="2300" b="1" dirty="0"/>
              <a:t>Te piden que lo hagas lo mas rapido posible y que recuerdes agregarle la opcion de fecha inicial y fecha final, y que puedan guardar a PDF o exportar a Excel, etc. </a:t>
            </a:r>
            <a:endParaRPr lang="es-DO" sz="2300" b="1" dirty="0"/>
          </a:p>
        </p:txBody>
      </p:sp>
      <p:pic>
        <p:nvPicPr>
          <p:cNvPr id="10" name="Imagen 9" descr="Logotipo&#10;&#10;Descripción generada automáticamente con confianza baja">
            <a:extLst>
              <a:ext uri="{FF2B5EF4-FFF2-40B4-BE49-F238E27FC236}">
                <a16:creationId xmlns:a16="http://schemas.microsoft.com/office/drawing/2014/main" id="{315913F4-C4C8-C219-AC5F-5C0FB85E0C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713" y="834663"/>
            <a:ext cx="6544588" cy="1181265"/>
          </a:xfrm>
          <a:prstGeom prst="rect">
            <a:avLst/>
          </a:prstGeom>
        </p:spPr>
      </p:pic>
    </p:spTree>
    <p:extLst>
      <p:ext uri="{BB962C8B-B14F-4D97-AF65-F5344CB8AC3E}">
        <p14:creationId xmlns:p14="http://schemas.microsoft.com/office/powerpoint/2010/main" val="27846685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ctualización de producto">
            <a:extLst>
              <a:ext uri="{FF2B5EF4-FFF2-40B4-BE49-F238E27FC236}">
                <a16:creationId xmlns:a16="http://schemas.microsoft.com/office/drawing/2014/main" id="{669DD5DB-56BD-49A6-9382-08EDAA10E8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135" y="1540901"/>
            <a:ext cx="4819650" cy="468630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3FB27A74-B478-4747-B242-4E99B2E9D8BB}"/>
              </a:ext>
            </a:extLst>
          </p:cNvPr>
          <p:cNvSpPr txBox="1"/>
          <p:nvPr/>
        </p:nvSpPr>
        <p:spPr>
          <a:xfrm>
            <a:off x="467526" y="427837"/>
            <a:ext cx="11256948" cy="923330"/>
          </a:xfrm>
          <a:prstGeom prst="rect">
            <a:avLst/>
          </a:prstGeom>
          <a:noFill/>
        </p:spPr>
        <p:txBody>
          <a:bodyPr wrap="square">
            <a:spAutoFit/>
          </a:bodyPr>
          <a:lstStyle/>
          <a:p>
            <a:pPr algn="just"/>
            <a:r>
              <a:rPr lang="es-ES" b="0" i="0" dirty="0">
                <a:solidFill>
                  <a:srgbClr val="000000"/>
                </a:solidFill>
                <a:effectLst/>
                <a:latin typeface="-apple-system"/>
              </a:rPr>
              <a:t>La instalación tardará unos minutos antes de completarse con la siguiente ventana. Antes de hacer clic en finalizar, tiene la opción de instalar el tiempo de ejecución. Elija sí y luego haga clic en Finalizar. Aparece otra ventana de instalación, que instala </a:t>
            </a:r>
            <a:r>
              <a:rPr lang="es-ES" b="1" i="0" dirty="0">
                <a:solidFill>
                  <a:srgbClr val="000000"/>
                </a:solidFill>
                <a:effectLst/>
                <a:latin typeface="-apple-system"/>
              </a:rPr>
              <a:t>Crystal Reports Runtime</a:t>
            </a:r>
            <a:r>
              <a:rPr lang="es-ES" b="0" i="0" dirty="0">
                <a:solidFill>
                  <a:srgbClr val="000000"/>
                </a:solidFill>
                <a:effectLst/>
                <a:latin typeface="-apple-system"/>
              </a:rPr>
              <a:t>.</a:t>
            </a:r>
            <a:endParaRPr lang="es-ES" dirty="0"/>
          </a:p>
        </p:txBody>
      </p:sp>
      <p:pic>
        <p:nvPicPr>
          <p:cNvPr id="6148" name="Picture 4" descr="Instalación en tiempo de ejecución de Crystal Reports">
            <a:extLst>
              <a:ext uri="{FF2B5EF4-FFF2-40B4-BE49-F238E27FC236}">
                <a16:creationId xmlns:a16="http://schemas.microsoft.com/office/drawing/2014/main" id="{045D2CD8-4DCA-4CB3-AD16-EC38A18496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282" y="1540901"/>
            <a:ext cx="4781550" cy="4667250"/>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73F0A93A-EB04-4E81-8AC6-C0E7B23AAB02}"/>
              </a:ext>
            </a:extLst>
          </p:cNvPr>
          <p:cNvSpPr txBox="1"/>
          <p:nvPr/>
        </p:nvSpPr>
        <p:spPr>
          <a:xfrm>
            <a:off x="5408886" y="6397885"/>
            <a:ext cx="6634341" cy="369332"/>
          </a:xfrm>
          <a:prstGeom prst="rect">
            <a:avLst/>
          </a:prstGeom>
          <a:noFill/>
        </p:spPr>
        <p:txBody>
          <a:bodyPr wrap="square">
            <a:spAutoFit/>
          </a:bodyPr>
          <a:lstStyle/>
          <a:p>
            <a:r>
              <a:rPr lang="es-ES" b="0" i="0" dirty="0">
                <a:solidFill>
                  <a:srgbClr val="000000"/>
                </a:solidFill>
                <a:effectLst/>
                <a:latin typeface="-apple-system"/>
              </a:rPr>
              <a:t>Eso es todo. Ahora abre Visual Studio 2019 y crea informes geniales.</a:t>
            </a:r>
            <a:endParaRPr lang="es-ES" dirty="0"/>
          </a:p>
        </p:txBody>
      </p:sp>
    </p:spTree>
    <p:extLst>
      <p:ext uri="{BB962C8B-B14F-4D97-AF65-F5344CB8AC3E}">
        <p14:creationId xmlns:p14="http://schemas.microsoft.com/office/powerpoint/2010/main" val="1582977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youtube, video, social, media, play Icon">
            <a:extLst>
              <a:ext uri="{FF2B5EF4-FFF2-40B4-BE49-F238E27FC236}">
                <a16:creationId xmlns:a16="http://schemas.microsoft.com/office/drawing/2014/main" id="{505C962E-7982-4797-A9A0-BF16F9FEFB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926" y="159179"/>
            <a:ext cx="1355933" cy="1355933"/>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CC3CC5E1-A611-4849-8D10-C1369B8A9422}"/>
              </a:ext>
            </a:extLst>
          </p:cNvPr>
          <p:cNvSpPr txBox="1"/>
          <p:nvPr/>
        </p:nvSpPr>
        <p:spPr>
          <a:xfrm>
            <a:off x="1808859" y="575535"/>
            <a:ext cx="9739358" cy="523220"/>
          </a:xfrm>
          <a:prstGeom prst="rect">
            <a:avLst/>
          </a:prstGeom>
          <a:noFill/>
        </p:spPr>
        <p:txBody>
          <a:bodyPr wrap="square" rtlCol="0">
            <a:spAutoFit/>
          </a:bodyPr>
          <a:lstStyle/>
          <a:p>
            <a:r>
              <a:rPr lang="en-US" sz="2800" b="1" dirty="0">
                <a:effectLst>
                  <a:outerShdw blurRad="38100" dist="38100" dir="2700000" algn="tl">
                    <a:srgbClr val="000000">
                      <a:alpha val="43137"/>
                    </a:srgbClr>
                  </a:outerShdw>
                </a:effectLst>
              </a:rPr>
              <a:t>VIDEOS DE AYUDA PARA INSTALACION EN CASO DE PROBLEMAS</a:t>
            </a:r>
            <a:endParaRPr lang="es-ES" sz="2800" b="1" dirty="0">
              <a:effectLst>
                <a:outerShdw blurRad="38100" dist="38100" dir="2700000" algn="tl">
                  <a:srgbClr val="000000">
                    <a:alpha val="43137"/>
                  </a:srgbClr>
                </a:outerShdw>
              </a:effectLst>
            </a:endParaRPr>
          </a:p>
        </p:txBody>
      </p:sp>
      <p:sp>
        <p:nvSpPr>
          <p:cNvPr id="7" name="CuadroTexto 6">
            <a:extLst>
              <a:ext uri="{FF2B5EF4-FFF2-40B4-BE49-F238E27FC236}">
                <a16:creationId xmlns:a16="http://schemas.microsoft.com/office/drawing/2014/main" id="{F1249908-2DC4-402E-B702-0F95390A2E95}"/>
              </a:ext>
            </a:extLst>
          </p:cNvPr>
          <p:cNvSpPr txBox="1"/>
          <p:nvPr/>
        </p:nvSpPr>
        <p:spPr>
          <a:xfrm>
            <a:off x="964604" y="2300353"/>
            <a:ext cx="6810999" cy="461665"/>
          </a:xfrm>
          <a:prstGeom prst="rect">
            <a:avLst/>
          </a:prstGeom>
          <a:noFill/>
        </p:spPr>
        <p:txBody>
          <a:bodyPr wrap="square">
            <a:spAutoFit/>
          </a:bodyPr>
          <a:lstStyle/>
          <a:p>
            <a:r>
              <a:rPr lang="es-ES" sz="2400" b="1" dirty="0"/>
              <a:t>https://www.youtube.com/watch?v=ZyJXO9ZlUcY</a:t>
            </a:r>
          </a:p>
        </p:txBody>
      </p:sp>
      <p:sp>
        <p:nvSpPr>
          <p:cNvPr id="9" name="CuadroTexto 8">
            <a:extLst>
              <a:ext uri="{FF2B5EF4-FFF2-40B4-BE49-F238E27FC236}">
                <a16:creationId xmlns:a16="http://schemas.microsoft.com/office/drawing/2014/main" id="{645AAB41-BCE5-49D2-9F1F-C1309511E8EA}"/>
              </a:ext>
            </a:extLst>
          </p:cNvPr>
          <p:cNvSpPr txBox="1"/>
          <p:nvPr/>
        </p:nvSpPr>
        <p:spPr>
          <a:xfrm>
            <a:off x="964604" y="4008307"/>
            <a:ext cx="6984051" cy="400110"/>
          </a:xfrm>
          <a:prstGeom prst="rect">
            <a:avLst/>
          </a:prstGeom>
          <a:noFill/>
        </p:spPr>
        <p:txBody>
          <a:bodyPr wrap="square">
            <a:spAutoFit/>
          </a:bodyPr>
          <a:lstStyle/>
          <a:p>
            <a:r>
              <a:rPr lang="es-ES" sz="2000" b="1" dirty="0"/>
              <a:t>https://www.youtube.com/watch?v=jxylNuOZlNg</a:t>
            </a:r>
          </a:p>
        </p:txBody>
      </p:sp>
      <p:sp>
        <p:nvSpPr>
          <p:cNvPr id="11" name="CuadroTexto 10">
            <a:extLst>
              <a:ext uri="{FF2B5EF4-FFF2-40B4-BE49-F238E27FC236}">
                <a16:creationId xmlns:a16="http://schemas.microsoft.com/office/drawing/2014/main" id="{F28BA576-DC96-4B3A-B3A7-2BB5B8687A95}"/>
              </a:ext>
            </a:extLst>
          </p:cNvPr>
          <p:cNvSpPr txBox="1"/>
          <p:nvPr/>
        </p:nvSpPr>
        <p:spPr>
          <a:xfrm>
            <a:off x="578978" y="3538279"/>
            <a:ext cx="7727534" cy="400110"/>
          </a:xfrm>
          <a:prstGeom prst="rect">
            <a:avLst/>
          </a:prstGeom>
          <a:noFill/>
        </p:spPr>
        <p:txBody>
          <a:bodyPr wrap="square">
            <a:spAutoFit/>
          </a:bodyPr>
          <a:lstStyle>
            <a:defPPr>
              <a:defRPr lang="es-DO"/>
            </a:defPPr>
            <a:lvl1pPr marL="285750" indent="-285750">
              <a:buFont typeface="Arial" panose="020B0604020202020204" pitchFamily="34" charset="0"/>
              <a:buChar char="•"/>
              <a:defRPr sz="2000" b="1" i="0">
                <a:solidFill>
                  <a:srgbClr val="002060"/>
                </a:solidFill>
                <a:effectLst/>
                <a:latin typeface="Roboto" panose="02000000000000000000" pitchFamily="2" charset="0"/>
              </a:defRPr>
            </a:lvl1pPr>
          </a:lstStyle>
          <a:p>
            <a:r>
              <a:rPr lang="en-US" dirty="0"/>
              <a:t>Opcion # 2</a:t>
            </a:r>
          </a:p>
        </p:txBody>
      </p:sp>
      <p:cxnSp>
        <p:nvCxnSpPr>
          <p:cNvPr id="12" name="Conector recto 11">
            <a:extLst>
              <a:ext uri="{FF2B5EF4-FFF2-40B4-BE49-F238E27FC236}">
                <a16:creationId xmlns:a16="http://schemas.microsoft.com/office/drawing/2014/main" id="{1BA9BCEC-EC84-483B-97F0-F0EFC4DDE51C}"/>
              </a:ext>
            </a:extLst>
          </p:cNvPr>
          <p:cNvCxnSpPr/>
          <p:nvPr/>
        </p:nvCxnSpPr>
        <p:spPr>
          <a:xfrm>
            <a:off x="259222" y="1401510"/>
            <a:ext cx="11673555"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05C0DBE5-3168-4E2B-A394-8E8F4AD3E5BD}"/>
              </a:ext>
            </a:extLst>
          </p:cNvPr>
          <p:cNvCxnSpPr/>
          <p:nvPr/>
        </p:nvCxnSpPr>
        <p:spPr>
          <a:xfrm>
            <a:off x="377439" y="3092153"/>
            <a:ext cx="1167355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F7070DE6-D871-4851-8C6D-226252F1758A}"/>
              </a:ext>
            </a:extLst>
          </p:cNvPr>
          <p:cNvSpPr txBox="1"/>
          <p:nvPr/>
        </p:nvSpPr>
        <p:spPr>
          <a:xfrm>
            <a:off x="900156" y="5558836"/>
            <a:ext cx="6097424" cy="369332"/>
          </a:xfrm>
          <a:prstGeom prst="rect">
            <a:avLst/>
          </a:prstGeom>
          <a:noFill/>
        </p:spPr>
        <p:txBody>
          <a:bodyPr wrap="square">
            <a:spAutoFit/>
          </a:bodyPr>
          <a:lstStyle/>
          <a:p>
            <a:r>
              <a:rPr lang="es-ES" b="1" dirty="0"/>
              <a:t>https://www.youtube.com/watch?v=kk93Lcc7IAw</a:t>
            </a:r>
          </a:p>
        </p:txBody>
      </p:sp>
      <p:sp>
        <p:nvSpPr>
          <p:cNvPr id="15" name="CuadroTexto 14">
            <a:extLst>
              <a:ext uri="{FF2B5EF4-FFF2-40B4-BE49-F238E27FC236}">
                <a16:creationId xmlns:a16="http://schemas.microsoft.com/office/drawing/2014/main" id="{D02471E4-3C2D-46EB-9022-D084C2D3FD68}"/>
              </a:ext>
            </a:extLst>
          </p:cNvPr>
          <p:cNvSpPr txBox="1"/>
          <p:nvPr/>
        </p:nvSpPr>
        <p:spPr>
          <a:xfrm>
            <a:off x="578978" y="4897863"/>
            <a:ext cx="7727534" cy="400110"/>
          </a:xfrm>
          <a:prstGeom prst="rect">
            <a:avLst/>
          </a:prstGeom>
          <a:noFill/>
        </p:spPr>
        <p:txBody>
          <a:bodyPr wrap="square">
            <a:spAutoFit/>
          </a:bodyPr>
          <a:lstStyle>
            <a:defPPr>
              <a:defRPr lang="es-DO"/>
            </a:defPPr>
            <a:lvl1pPr marL="285750" indent="-285750">
              <a:buFont typeface="Arial" panose="020B0604020202020204" pitchFamily="34" charset="0"/>
              <a:buChar char="•"/>
              <a:defRPr sz="2000" b="1" i="0">
                <a:solidFill>
                  <a:srgbClr val="002060"/>
                </a:solidFill>
                <a:effectLst/>
                <a:latin typeface="Roboto" panose="02000000000000000000" pitchFamily="2" charset="0"/>
              </a:defRPr>
            </a:lvl1pPr>
          </a:lstStyle>
          <a:p>
            <a:r>
              <a:rPr lang="en-US" dirty="0"/>
              <a:t>Opcion # 3</a:t>
            </a:r>
          </a:p>
        </p:txBody>
      </p:sp>
      <p:sp>
        <p:nvSpPr>
          <p:cNvPr id="16" name="CuadroTexto 15">
            <a:extLst>
              <a:ext uri="{FF2B5EF4-FFF2-40B4-BE49-F238E27FC236}">
                <a16:creationId xmlns:a16="http://schemas.microsoft.com/office/drawing/2014/main" id="{221B15E8-D653-4DB7-B85C-FB1A21A8BBB3}"/>
              </a:ext>
            </a:extLst>
          </p:cNvPr>
          <p:cNvSpPr txBox="1"/>
          <p:nvPr/>
        </p:nvSpPr>
        <p:spPr>
          <a:xfrm>
            <a:off x="578978" y="1784616"/>
            <a:ext cx="7727534" cy="400110"/>
          </a:xfrm>
          <a:prstGeom prst="rect">
            <a:avLst/>
          </a:prstGeom>
          <a:noFill/>
        </p:spPr>
        <p:txBody>
          <a:bodyPr wrap="square">
            <a:spAutoFit/>
          </a:bodyPr>
          <a:lstStyle>
            <a:defPPr>
              <a:defRPr lang="es-DO"/>
            </a:defPPr>
            <a:lvl1pPr marL="285750" indent="-285750">
              <a:buFont typeface="Arial" panose="020B0604020202020204" pitchFamily="34" charset="0"/>
              <a:buChar char="•"/>
              <a:defRPr sz="2000" b="1" i="0">
                <a:solidFill>
                  <a:srgbClr val="002060"/>
                </a:solidFill>
                <a:effectLst/>
                <a:latin typeface="Roboto" panose="02000000000000000000" pitchFamily="2" charset="0"/>
              </a:defRPr>
            </a:lvl1pPr>
          </a:lstStyle>
          <a:p>
            <a:r>
              <a:rPr lang="en-US" dirty="0"/>
              <a:t>Opcion # 1</a:t>
            </a:r>
          </a:p>
        </p:txBody>
      </p:sp>
      <p:cxnSp>
        <p:nvCxnSpPr>
          <p:cNvPr id="17" name="Conector recto 16">
            <a:extLst>
              <a:ext uri="{FF2B5EF4-FFF2-40B4-BE49-F238E27FC236}">
                <a16:creationId xmlns:a16="http://schemas.microsoft.com/office/drawing/2014/main" id="{2F595A97-7777-49E8-A6C6-E7C74F0D8C9B}"/>
              </a:ext>
            </a:extLst>
          </p:cNvPr>
          <p:cNvCxnSpPr/>
          <p:nvPr/>
        </p:nvCxnSpPr>
        <p:spPr>
          <a:xfrm>
            <a:off x="377438" y="4748612"/>
            <a:ext cx="1167355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06031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Urge a telcos mexicanas mejorar la experiencia del cliente | Mundo Contact">
            <a:extLst>
              <a:ext uri="{FF2B5EF4-FFF2-40B4-BE49-F238E27FC236}">
                <a16:creationId xmlns:a16="http://schemas.microsoft.com/office/drawing/2014/main" id="{F03E3F2D-0166-4F1A-A3A4-4426E47072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7169" y="344592"/>
            <a:ext cx="6667500" cy="4667250"/>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FEA3A02C-4886-4033-82E6-2236BEA3B765}"/>
              </a:ext>
            </a:extLst>
          </p:cNvPr>
          <p:cNvSpPr txBox="1"/>
          <p:nvPr/>
        </p:nvSpPr>
        <p:spPr>
          <a:xfrm>
            <a:off x="333285" y="5162023"/>
            <a:ext cx="11665010" cy="1569660"/>
          </a:xfrm>
          <a:prstGeom prst="rect">
            <a:avLst/>
          </a:prstGeom>
          <a:noFill/>
        </p:spPr>
        <p:txBody>
          <a:bodyPr wrap="square" rtlCol="0">
            <a:spAutoFit/>
          </a:bodyPr>
          <a:lstStyle/>
          <a:p>
            <a:pPr algn="ctr"/>
            <a:r>
              <a:rPr lang="en-US" sz="3200" b="1" dirty="0">
                <a:solidFill>
                  <a:srgbClr val="FF0000"/>
                </a:solidFill>
                <a:effectLst>
                  <a:outerShdw blurRad="38100" dist="38100" dir="2700000" algn="tl">
                    <a:srgbClr val="000000">
                      <a:alpha val="43137"/>
                    </a:srgbClr>
                  </a:outerShdw>
                </a:effectLst>
              </a:rPr>
              <a:t>Nadie me de excusas que no puede instalar, descargar, configurar o hacer el proyecto, que no aparece, que no me deja, que esta roto el enlace, etc, etc, oK.</a:t>
            </a:r>
            <a:endParaRPr lang="es-ES" sz="32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410977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DE5F818-F7BB-458B-A49E-806D593F18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4232" y="1352201"/>
            <a:ext cx="8883535" cy="4843563"/>
          </a:xfrm>
          <a:prstGeom prst="rect">
            <a:avLst/>
          </a:prstGeom>
        </p:spPr>
      </p:pic>
      <p:sp>
        <p:nvSpPr>
          <p:cNvPr id="4" name="CuadroTexto 3">
            <a:extLst>
              <a:ext uri="{FF2B5EF4-FFF2-40B4-BE49-F238E27FC236}">
                <a16:creationId xmlns:a16="http://schemas.microsoft.com/office/drawing/2014/main" id="{9B911B52-93FF-4546-91E2-134588D4890D}"/>
              </a:ext>
            </a:extLst>
          </p:cNvPr>
          <p:cNvSpPr txBox="1"/>
          <p:nvPr/>
        </p:nvSpPr>
        <p:spPr>
          <a:xfrm>
            <a:off x="2334490" y="266007"/>
            <a:ext cx="7523018" cy="523220"/>
          </a:xfrm>
          <a:prstGeom prst="rect">
            <a:avLst/>
          </a:prstGeom>
          <a:noFill/>
        </p:spPr>
        <p:txBody>
          <a:bodyPr wrap="square" rtlCol="0">
            <a:spAutoFit/>
          </a:bodyPr>
          <a:lstStyle/>
          <a:p>
            <a:pPr algn="ctr"/>
            <a:r>
              <a:rPr lang="en-US" sz="2800" b="1" dirty="0">
                <a:solidFill>
                  <a:srgbClr val="002060"/>
                </a:solidFill>
              </a:rPr>
              <a:t>Vamos a crear un-Nuevo proyecto.</a:t>
            </a:r>
            <a:endParaRPr lang="es-ES" sz="2800" b="1" dirty="0">
              <a:solidFill>
                <a:srgbClr val="002060"/>
              </a:solidFill>
            </a:endParaRPr>
          </a:p>
        </p:txBody>
      </p:sp>
      <p:sp>
        <p:nvSpPr>
          <p:cNvPr id="5" name="Flecha: hacia abajo 4">
            <a:extLst>
              <a:ext uri="{FF2B5EF4-FFF2-40B4-BE49-F238E27FC236}">
                <a16:creationId xmlns:a16="http://schemas.microsoft.com/office/drawing/2014/main" id="{25835E86-3683-42B2-93FB-297BC9B3ACA9}"/>
              </a:ext>
            </a:extLst>
          </p:cNvPr>
          <p:cNvSpPr/>
          <p:nvPr/>
        </p:nvSpPr>
        <p:spPr>
          <a:xfrm>
            <a:off x="5993476" y="890121"/>
            <a:ext cx="376844" cy="3080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0282192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7C05325-E12F-127D-3B79-40432E44F3D4}"/>
              </a:ext>
            </a:extLst>
          </p:cNvPr>
          <p:cNvPicPr>
            <a:picLocks noChangeAspect="1"/>
          </p:cNvPicPr>
          <p:nvPr/>
        </p:nvPicPr>
        <p:blipFill>
          <a:blip r:embed="rId2"/>
          <a:stretch>
            <a:fillRect/>
          </a:stretch>
        </p:blipFill>
        <p:spPr>
          <a:xfrm>
            <a:off x="468806" y="0"/>
            <a:ext cx="11254387" cy="6858000"/>
          </a:xfrm>
          <a:prstGeom prst="rect">
            <a:avLst/>
          </a:prstGeom>
        </p:spPr>
      </p:pic>
      <p:sp>
        <p:nvSpPr>
          <p:cNvPr id="6" name="CuadroTexto 5">
            <a:extLst>
              <a:ext uri="{FF2B5EF4-FFF2-40B4-BE49-F238E27FC236}">
                <a16:creationId xmlns:a16="http://schemas.microsoft.com/office/drawing/2014/main" id="{E43F8BBA-4C5D-474F-A813-4FA5DBAF54FF}"/>
              </a:ext>
            </a:extLst>
          </p:cNvPr>
          <p:cNvSpPr txBox="1"/>
          <p:nvPr/>
        </p:nvSpPr>
        <p:spPr>
          <a:xfrm>
            <a:off x="795250" y="124010"/>
            <a:ext cx="10507288" cy="461665"/>
          </a:xfrm>
          <a:prstGeom prst="rect">
            <a:avLst/>
          </a:prstGeom>
          <a:noFill/>
        </p:spPr>
        <p:txBody>
          <a:bodyPr wrap="square" rtlCol="0">
            <a:spAutoFit/>
          </a:bodyPr>
          <a:lstStyle/>
          <a:p>
            <a:pPr algn="ctr"/>
            <a:r>
              <a:rPr lang="en-US" sz="2400" b="1" dirty="0"/>
              <a:t>Aqui nos saldra esta Ventana y en ella vamos a escoger una de las dos VB:</a:t>
            </a:r>
            <a:endParaRPr lang="es-ES" sz="2400" b="1" dirty="0"/>
          </a:p>
        </p:txBody>
      </p:sp>
      <p:sp>
        <p:nvSpPr>
          <p:cNvPr id="8" name="CuadroTexto 7">
            <a:extLst>
              <a:ext uri="{FF2B5EF4-FFF2-40B4-BE49-F238E27FC236}">
                <a16:creationId xmlns:a16="http://schemas.microsoft.com/office/drawing/2014/main" id="{AE1B8D06-6585-43D0-9F44-4B9BEB4C72E0}"/>
              </a:ext>
            </a:extLst>
          </p:cNvPr>
          <p:cNvSpPr txBox="1"/>
          <p:nvPr/>
        </p:nvSpPr>
        <p:spPr>
          <a:xfrm>
            <a:off x="9691255" y="1277061"/>
            <a:ext cx="2271106" cy="1477328"/>
          </a:xfrm>
          <a:prstGeom prst="rect">
            <a:avLst/>
          </a:prstGeom>
          <a:solidFill>
            <a:srgbClr val="FFC000"/>
          </a:solidFill>
        </p:spPr>
        <p:txBody>
          <a:bodyPr wrap="square" rtlCol="0">
            <a:spAutoFit/>
          </a:bodyPr>
          <a:lstStyle/>
          <a:p>
            <a:pPr algn="just"/>
            <a:r>
              <a:rPr lang="en-US" dirty="0"/>
              <a:t>Aqui podemos elegir esta opcion, para comenzar desde cero, </a:t>
            </a:r>
            <a:r>
              <a:rPr lang="en-US" b="1" dirty="0"/>
              <a:t>y con la que vamos a comenzar.</a:t>
            </a:r>
            <a:endParaRPr lang="es-ES" b="1" dirty="0"/>
          </a:p>
        </p:txBody>
      </p:sp>
      <p:sp>
        <p:nvSpPr>
          <p:cNvPr id="11" name="CuadroTexto 10">
            <a:extLst>
              <a:ext uri="{FF2B5EF4-FFF2-40B4-BE49-F238E27FC236}">
                <a16:creationId xmlns:a16="http://schemas.microsoft.com/office/drawing/2014/main" id="{CCFE0042-C3CB-44E8-9D92-769E5154664F}"/>
              </a:ext>
            </a:extLst>
          </p:cNvPr>
          <p:cNvSpPr txBox="1"/>
          <p:nvPr/>
        </p:nvSpPr>
        <p:spPr>
          <a:xfrm>
            <a:off x="6622472" y="6160833"/>
            <a:ext cx="2180706" cy="369332"/>
          </a:xfrm>
          <a:prstGeom prst="rect">
            <a:avLst/>
          </a:prstGeom>
          <a:noFill/>
        </p:spPr>
        <p:txBody>
          <a:bodyPr wrap="square" rtlCol="0">
            <a:spAutoFit/>
          </a:bodyPr>
          <a:lstStyle/>
          <a:p>
            <a:r>
              <a:rPr lang="en-US" b="1" dirty="0"/>
              <a:t>Le damos a siguiente</a:t>
            </a:r>
            <a:endParaRPr lang="es-ES" b="1" dirty="0"/>
          </a:p>
        </p:txBody>
      </p:sp>
      <p:sp>
        <p:nvSpPr>
          <p:cNvPr id="12" name="Flecha: a la derecha 11">
            <a:extLst>
              <a:ext uri="{FF2B5EF4-FFF2-40B4-BE49-F238E27FC236}">
                <a16:creationId xmlns:a16="http://schemas.microsoft.com/office/drawing/2014/main" id="{042677AF-4F23-43A5-A741-EAF0FC7613AA}"/>
              </a:ext>
            </a:extLst>
          </p:cNvPr>
          <p:cNvSpPr/>
          <p:nvPr/>
        </p:nvSpPr>
        <p:spPr>
          <a:xfrm>
            <a:off x="8803178" y="6185327"/>
            <a:ext cx="964277" cy="35474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6499435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3774FEC-6FD1-BD09-1B75-4D2C370424A5}"/>
              </a:ext>
            </a:extLst>
          </p:cNvPr>
          <p:cNvPicPr>
            <a:picLocks noChangeAspect="1"/>
          </p:cNvPicPr>
          <p:nvPr/>
        </p:nvPicPr>
        <p:blipFill>
          <a:blip r:embed="rId2"/>
          <a:stretch>
            <a:fillRect/>
          </a:stretch>
        </p:blipFill>
        <p:spPr>
          <a:xfrm>
            <a:off x="473347" y="141139"/>
            <a:ext cx="10876296" cy="6632959"/>
          </a:xfrm>
          <a:prstGeom prst="rect">
            <a:avLst/>
          </a:prstGeom>
        </p:spPr>
      </p:pic>
      <p:sp>
        <p:nvSpPr>
          <p:cNvPr id="4" name="CuadroTexto 3">
            <a:extLst>
              <a:ext uri="{FF2B5EF4-FFF2-40B4-BE49-F238E27FC236}">
                <a16:creationId xmlns:a16="http://schemas.microsoft.com/office/drawing/2014/main" id="{F1653378-A174-4B9C-A74B-DE578DCA71C6}"/>
              </a:ext>
            </a:extLst>
          </p:cNvPr>
          <p:cNvSpPr txBox="1"/>
          <p:nvPr/>
        </p:nvSpPr>
        <p:spPr>
          <a:xfrm>
            <a:off x="842355" y="83902"/>
            <a:ext cx="10507288" cy="461665"/>
          </a:xfrm>
          <a:prstGeom prst="rect">
            <a:avLst/>
          </a:prstGeom>
          <a:solidFill>
            <a:srgbClr val="00B0F0"/>
          </a:solidFill>
        </p:spPr>
        <p:txBody>
          <a:bodyPr wrap="square" rtlCol="0">
            <a:spAutoFit/>
          </a:bodyPr>
          <a:lstStyle/>
          <a:p>
            <a:pPr algn="ctr"/>
            <a:r>
              <a:rPr lang="en-US" sz="2400" b="1" dirty="0"/>
              <a:t>Aqui nos saldra esta Ventana y en ella vamos a escoger una de las dos:</a:t>
            </a:r>
            <a:endParaRPr lang="es-ES" sz="2400" b="1" dirty="0"/>
          </a:p>
        </p:txBody>
      </p:sp>
      <p:sp>
        <p:nvSpPr>
          <p:cNvPr id="5" name="CuadroTexto 4">
            <a:extLst>
              <a:ext uri="{FF2B5EF4-FFF2-40B4-BE49-F238E27FC236}">
                <a16:creationId xmlns:a16="http://schemas.microsoft.com/office/drawing/2014/main" id="{1FC30FCC-A6C3-4268-8339-83D2B04F2875}"/>
              </a:ext>
            </a:extLst>
          </p:cNvPr>
          <p:cNvSpPr txBox="1"/>
          <p:nvPr/>
        </p:nvSpPr>
        <p:spPr>
          <a:xfrm>
            <a:off x="7861068" y="1253573"/>
            <a:ext cx="4123113" cy="1200329"/>
          </a:xfrm>
          <a:prstGeom prst="rect">
            <a:avLst/>
          </a:prstGeom>
          <a:solidFill>
            <a:srgbClr val="FFC000"/>
          </a:solidFill>
        </p:spPr>
        <p:txBody>
          <a:bodyPr wrap="square" rtlCol="0">
            <a:spAutoFit/>
          </a:bodyPr>
          <a:lstStyle/>
          <a:p>
            <a:pPr algn="ctr"/>
            <a:r>
              <a:rPr lang="en-US" dirty="0"/>
              <a:t>Aqui le asignamos un nombre a nuestro proyecto, en nuestro caso, </a:t>
            </a:r>
            <a:r>
              <a:rPr lang="en-US" b="1" dirty="0"/>
              <a:t>Reporte_Ventas_DCD_1050_2023</a:t>
            </a:r>
            <a:r>
              <a:rPr lang="en-US" dirty="0"/>
              <a:t>, como ven sin espacios.</a:t>
            </a:r>
            <a:endParaRPr lang="es-ES" dirty="0"/>
          </a:p>
        </p:txBody>
      </p:sp>
      <p:cxnSp>
        <p:nvCxnSpPr>
          <p:cNvPr id="6" name="Conector recto de flecha 5">
            <a:extLst>
              <a:ext uri="{FF2B5EF4-FFF2-40B4-BE49-F238E27FC236}">
                <a16:creationId xmlns:a16="http://schemas.microsoft.com/office/drawing/2014/main" id="{01D96F5D-E498-4C24-9DB4-EB506BB68C46}"/>
              </a:ext>
            </a:extLst>
          </p:cNvPr>
          <p:cNvCxnSpPr>
            <a:cxnSpLocks/>
          </p:cNvCxnSpPr>
          <p:nvPr/>
        </p:nvCxnSpPr>
        <p:spPr>
          <a:xfrm>
            <a:off x="3324225" y="1714500"/>
            <a:ext cx="4365048" cy="1392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26D2B56D-AE67-4E0A-BD2F-AFF8AEF7CCFA}"/>
              </a:ext>
            </a:extLst>
          </p:cNvPr>
          <p:cNvSpPr txBox="1"/>
          <p:nvPr/>
        </p:nvSpPr>
        <p:spPr>
          <a:xfrm>
            <a:off x="6422966" y="6173933"/>
            <a:ext cx="2180706" cy="369332"/>
          </a:xfrm>
          <a:prstGeom prst="rect">
            <a:avLst/>
          </a:prstGeom>
          <a:noFill/>
        </p:spPr>
        <p:txBody>
          <a:bodyPr wrap="square" rtlCol="0">
            <a:spAutoFit/>
          </a:bodyPr>
          <a:lstStyle/>
          <a:p>
            <a:r>
              <a:rPr lang="en-US" b="1" dirty="0"/>
              <a:t>Le damos a Crear</a:t>
            </a:r>
            <a:endParaRPr lang="es-ES" b="1" dirty="0"/>
          </a:p>
        </p:txBody>
      </p:sp>
      <p:sp>
        <p:nvSpPr>
          <p:cNvPr id="8" name="Flecha: a la derecha 7">
            <a:extLst>
              <a:ext uri="{FF2B5EF4-FFF2-40B4-BE49-F238E27FC236}">
                <a16:creationId xmlns:a16="http://schemas.microsoft.com/office/drawing/2014/main" id="{88A5197C-767D-43B4-82B5-63E028F2AC96}"/>
              </a:ext>
            </a:extLst>
          </p:cNvPr>
          <p:cNvSpPr/>
          <p:nvPr/>
        </p:nvSpPr>
        <p:spPr>
          <a:xfrm>
            <a:off x="8365201" y="6188517"/>
            <a:ext cx="964277" cy="35474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331425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4B397BA-EC46-3D42-352C-5C3319233277}"/>
              </a:ext>
            </a:extLst>
          </p:cNvPr>
          <p:cNvPicPr>
            <a:picLocks noChangeAspect="1"/>
          </p:cNvPicPr>
          <p:nvPr/>
        </p:nvPicPr>
        <p:blipFill rotWithShape="1">
          <a:blip r:embed="rId2"/>
          <a:srcRect b="6043"/>
          <a:stretch/>
        </p:blipFill>
        <p:spPr>
          <a:xfrm>
            <a:off x="872837" y="1262766"/>
            <a:ext cx="10442772" cy="5539941"/>
          </a:xfrm>
          <a:prstGeom prst="rect">
            <a:avLst/>
          </a:prstGeom>
        </p:spPr>
      </p:pic>
      <p:sp>
        <p:nvSpPr>
          <p:cNvPr id="4" name="CuadroTexto 3">
            <a:extLst>
              <a:ext uri="{FF2B5EF4-FFF2-40B4-BE49-F238E27FC236}">
                <a16:creationId xmlns:a16="http://schemas.microsoft.com/office/drawing/2014/main" id="{C1CCF782-DAF0-4A4F-80A1-37D081CF890E}"/>
              </a:ext>
            </a:extLst>
          </p:cNvPr>
          <p:cNvSpPr txBox="1"/>
          <p:nvPr/>
        </p:nvSpPr>
        <p:spPr>
          <a:xfrm>
            <a:off x="139931" y="148507"/>
            <a:ext cx="11912138" cy="923330"/>
          </a:xfrm>
          <a:prstGeom prst="rect">
            <a:avLst/>
          </a:prstGeom>
          <a:noFill/>
          <a:ln>
            <a:solidFill>
              <a:srgbClr val="00B0F0"/>
            </a:solidFill>
          </a:ln>
        </p:spPr>
        <p:txBody>
          <a:bodyPr wrap="square" rtlCol="0">
            <a:spAutoFit/>
          </a:bodyPr>
          <a:lstStyle/>
          <a:p>
            <a:pPr algn="just"/>
            <a:r>
              <a:rPr lang="en-US" dirty="0"/>
              <a:t>Nos saldra este cuadro, en el podemos ver varias secciones, la </a:t>
            </a:r>
            <a:r>
              <a:rPr lang="en-US" dirty="0">
                <a:solidFill>
                  <a:srgbClr val="FF0000"/>
                </a:solidFill>
              </a:rPr>
              <a:t>seccion de menus</a:t>
            </a:r>
            <a:r>
              <a:rPr lang="en-US" dirty="0"/>
              <a:t>, la seccion de </a:t>
            </a:r>
            <a:r>
              <a:rPr lang="en-US" b="1" dirty="0">
                <a:solidFill>
                  <a:srgbClr val="FFC000"/>
                </a:solidFill>
              </a:rPr>
              <a:t>cuadro de Herramientas</a:t>
            </a:r>
            <a:r>
              <a:rPr lang="en-US" dirty="0"/>
              <a:t>, y </a:t>
            </a:r>
            <a:r>
              <a:rPr lang="en-US" dirty="0">
                <a:solidFill>
                  <a:srgbClr val="00B050"/>
                </a:solidFill>
              </a:rPr>
              <a:t>Origenes de datos</a:t>
            </a:r>
            <a:r>
              <a:rPr lang="en-US" dirty="0"/>
              <a:t>, la seccion o </a:t>
            </a:r>
            <a:r>
              <a:rPr lang="en-US" b="1" dirty="0">
                <a:solidFill>
                  <a:srgbClr val="00B0F0"/>
                </a:solidFill>
              </a:rPr>
              <a:t>canvas para trabajar</a:t>
            </a:r>
            <a:r>
              <a:rPr lang="en-US" dirty="0"/>
              <a:t>, la seccion de </a:t>
            </a:r>
            <a:r>
              <a:rPr lang="en-US" b="1" dirty="0"/>
              <a:t>Explorador de Soluciones</a:t>
            </a:r>
            <a:r>
              <a:rPr lang="en-US" dirty="0"/>
              <a:t>, donde tendremos nuestro proyecto y formularios, para comenzar a trabajar.</a:t>
            </a:r>
            <a:endParaRPr lang="es-ES" dirty="0"/>
          </a:p>
        </p:txBody>
      </p:sp>
      <p:cxnSp>
        <p:nvCxnSpPr>
          <p:cNvPr id="6" name="Conector recto de flecha 5">
            <a:extLst>
              <a:ext uri="{FF2B5EF4-FFF2-40B4-BE49-F238E27FC236}">
                <a16:creationId xmlns:a16="http://schemas.microsoft.com/office/drawing/2014/main" id="{B37CCF7B-C44A-4937-934F-A6107179CB11}"/>
              </a:ext>
            </a:extLst>
          </p:cNvPr>
          <p:cNvCxnSpPr>
            <a:cxnSpLocks/>
          </p:cNvCxnSpPr>
          <p:nvPr/>
        </p:nvCxnSpPr>
        <p:spPr>
          <a:xfrm flipH="1">
            <a:off x="2028825" y="415636"/>
            <a:ext cx="4770987" cy="9233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ector recto de flecha 6">
            <a:extLst>
              <a:ext uri="{FF2B5EF4-FFF2-40B4-BE49-F238E27FC236}">
                <a16:creationId xmlns:a16="http://schemas.microsoft.com/office/drawing/2014/main" id="{652D77B8-D3D6-4041-9D4E-7B243A190F15}"/>
              </a:ext>
            </a:extLst>
          </p:cNvPr>
          <p:cNvCxnSpPr>
            <a:cxnSpLocks/>
          </p:cNvCxnSpPr>
          <p:nvPr/>
        </p:nvCxnSpPr>
        <p:spPr>
          <a:xfrm flipH="1">
            <a:off x="1362075" y="415636"/>
            <a:ext cx="9103649" cy="1775114"/>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F6715F84-2CCC-41F4-96D9-F71201B29118}"/>
              </a:ext>
            </a:extLst>
          </p:cNvPr>
          <p:cNvCxnSpPr>
            <a:cxnSpLocks/>
          </p:cNvCxnSpPr>
          <p:nvPr/>
        </p:nvCxnSpPr>
        <p:spPr>
          <a:xfrm>
            <a:off x="910242" y="654266"/>
            <a:ext cx="253540" cy="3993934"/>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32E9AFA1-D21C-4D01-8014-53F3A73D13E5}"/>
              </a:ext>
            </a:extLst>
          </p:cNvPr>
          <p:cNvCxnSpPr>
            <a:cxnSpLocks/>
          </p:cNvCxnSpPr>
          <p:nvPr/>
        </p:nvCxnSpPr>
        <p:spPr>
          <a:xfrm>
            <a:off x="3715789" y="610172"/>
            <a:ext cx="199506" cy="2008337"/>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22D4309E-E349-4988-AECA-AD8A4073E5AE}"/>
              </a:ext>
            </a:extLst>
          </p:cNvPr>
          <p:cNvCxnSpPr>
            <a:cxnSpLocks/>
          </p:cNvCxnSpPr>
          <p:nvPr/>
        </p:nvCxnSpPr>
        <p:spPr>
          <a:xfrm>
            <a:off x="7597833" y="654266"/>
            <a:ext cx="2194560" cy="9916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4228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n 21">
            <a:extLst>
              <a:ext uri="{FF2B5EF4-FFF2-40B4-BE49-F238E27FC236}">
                <a16:creationId xmlns:a16="http://schemas.microsoft.com/office/drawing/2014/main" id="{691A835E-68C6-43D9-A449-1F1EB72C04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9953"/>
            <a:ext cx="12192000" cy="6653092"/>
          </a:xfrm>
          <a:prstGeom prst="rect">
            <a:avLst/>
          </a:prstGeom>
        </p:spPr>
      </p:pic>
      <p:sp>
        <p:nvSpPr>
          <p:cNvPr id="6" name="CuadroTexto 5">
            <a:extLst>
              <a:ext uri="{FF2B5EF4-FFF2-40B4-BE49-F238E27FC236}">
                <a16:creationId xmlns:a16="http://schemas.microsoft.com/office/drawing/2014/main" id="{6EB5018E-1DBA-4F0C-A477-F77A7D338238}"/>
              </a:ext>
            </a:extLst>
          </p:cNvPr>
          <p:cNvSpPr txBox="1"/>
          <p:nvPr/>
        </p:nvSpPr>
        <p:spPr>
          <a:xfrm>
            <a:off x="3126518" y="1756756"/>
            <a:ext cx="6292734" cy="1477328"/>
          </a:xfrm>
          <a:prstGeom prst="rect">
            <a:avLst/>
          </a:prstGeom>
          <a:noFill/>
        </p:spPr>
        <p:txBody>
          <a:bodyPr wrap="square" rtlCol="0">
            <a:spAutoFit/>
          </a:bodyPr>
          <a:lstStyle/>
          <a:p>
            <a:pPr algn="just"/>
            <a:r>
              <a:rPr lang="en-US" dirty="0"/>
              <a:t>Vamos a agregar dos </a:t>
            </a:r>
            <a:r>
              <a:rPr lang="en-US" b="1" dirty="0"/>
              <a:t>DateTimePicker</a:t>
            </a:r>
            <a:r>
              <a:rPr lang="en-US" dirty="0"/>
              <a:t>, dos </a:t>
            </a:r>
            <a:r>
              <a:rPr lang="en-US" b="1" dirty="0"/>
              <a:t>Label</a:t>
            </a:r>
            <a:r>
              <a:rPr lang="en-US" dirty="0"/>
              <a:t>, y un </a:t>
            </a:r>
            <a:r>
              <a:rPr lang="en-US" b="1" dirty="0"/>
              <a:t>Boton</a:t>
            </a:r>
            <a:r>
              <a:rPr lang="en-US" dirty="0"/>
              <a:t>, y le vamos a cambiar las propiedades,  al primer </a:t>
            </a:r>
            <a:r>
              <a:rPr lang="en-US" b="1" dirty="0"/>
              <a:t>DateTimePicker = dtpFecha_Inicial, </a:t>
            </a:r>
            <a:r>
              <a:rPr lang="en-US" dirty="0"/>
              <a:t>al Segundo </a:t>
            </a:r>
            <a:r>
              <a:rPr lang="en-US" b="1" dirty="0"/>
              <a:t>dtpFecha_Final, a los label= Fecha Inicial y Fecha Final al text, y al Boton le ponemos en name= btnVer, y en su porpiedad text= Generar Reporte. </a:t>
            </a:r>
            <a:endParaRPr lang="es-ES" dirty="0"/>
          </a:p>
        </p:txBody>
      </p:sp>
      <p:sp>
        <p:nvSpPr>
          <p:cNvPr id="7" name="Flecha: a la derecha 6">
            <a:extLst>
              <a:ext uri="{FF2B5EF4-FFF2-40B4-BE49-F238E27FC236}">
                <a16:creationId xmlns:a16="http://schemas.microsoft.com/office/drawing/2014/main" id="{90F8F7CE-A614-452E-BA31-60A7A2A756E5}"/>
              </a:ext>
            </a:extLst>
          </p:cNvPr>
          <p:cNvSpPr/>
          <p:nvPr/>
        </p:nvSpPr>
        <p:spPr>
          <a:xfrm>
            <a:off x="2420389" y="2230798"/>
            <a:ext cx="340822" cy="4904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esquinas redondeadas 7">
            <a:extLst>
              <a:ext uri="{FF2B5EF4-FFF2-40B4-BE49-F238E27FC236}">
                <a16:creationId xmlns:a16="http://schemas.microsoft.com/office/drawing/2014/main" id="{95243424-770E-459B-B734-E31CFD8E0C33}"/>
              </a:ext>
            </a:extLst>
          </p:cNvPr>
          <p:cNvSpPr/>
          <p:nvPr/>
        </p:nvSpPr>
        <p:spPr>
          <a:xfrm>
            <a:off x="274320" y="2692156"/>
            <a:ext cx="939338" cy="117548"/>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esquinas redondeadas 9">
            <a:extLst>
              <a:ext uri="{FF2B5EF4-FFF2-40B4-BE49-F238E27FC236}">
                <a16:creationId xmlns:a16="http://schemas.microsoft.com/office/drawing/2014/main" id="{341AA180-C5B2-41E2-9D34-2B8EB4F11EA4}"/>
              </a:ext>
            </a:extLst>
          </p:cNvPr>
          <p:cNvSpPr/>
          <p:nvPr/>
        </p:nvSpPr>
        <p:spPr>
          <a:xfrm>
            <a:off x="241069" y="1639208"/>
            <a:ext cx="939338" cy="117548"/>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esquinas redondeadas 11">
            <a:extLst>
              <a:ext uri="{FF2B5EF4-FFF2-40B4-BE49-F238E27FC236}">
                <a16:creationId xmlns:a16="http://schemas.microsoft.com/office/drawing/2014/main" id="{C6B74734-AC5B-4CE4-A032-66228343DD35}"/>
              </a:ext>
            </a:extLst>
          </p:cNvPr>
          <p:cNvSpPr/>
          <p:nvPr/>
        </p:nvSpPr>
        <p:spPr>
          <a:xfrm>
            <a:off x="241069" y="4592996"/>
            <a:ext cx="939338" cy="117548"/>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Conector recto de flecha 13">
            <a:extLst>
              <a:ext uri="{FF2B5EF4-FFF2-40B4-BE49-F238E27FC236}">
                <a16:creationId xmlns:a16="http://schemas.microsoft.com/office/drawing/2014/main" id="{B1F00603-8588-4DFE-8FD2-85F3AB08C4FE}"/>
              </a:ext>
            </a:extLst>
          </p:cNvPr>
          <p:cNvCxnSpPr>
            <a:cxnSpLocks/>
            <a:stCxn id="10" idx="3"/>
          </p:cNvCxnSpPr>
          <p:nvPr/>
        </p:nvCxnSpPr>
        <p:spPr>
          <a:xfrm flipV="1">
            <a:off x="1180407" y="1238598"/>
            <a:ext cx="4222866" cy="459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6E325ACA-967B-4A30-B0FA-43C780B97781}"/>
              </a:ext>
            </a:extLst>
          </p:cNvPr>
          <p:cNvCxnSpPr>
            <a:cxnSpLocks/>
            <a:stCxn id="8" idx="3"/>
          </p:cNvCxnSpPr>
          <p:nvPr/>
        </p:nvCxnSpPr>
        <p:spPr>
          <a:xfrm flipV="1">
            <a:off x="1213658" y="1496402"/>
            <a:ext cx="789709" cy="1254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E7D90824-6EAD-4E87-996F-F184B51EFAB6}"/>
              </a:ext>
            </a:extLst>
          </p:cNvPr>
          <p:cNvCxnSpPr>
            <a:cxnSpLocks/>
            <a:stCxn id="12" idx="3"/>
          </p:cNvCxnSpPr>
          <p:nvPr/>
        </p:nvCxnSpPr>
        <p:spPr>
          <a:xfrm flipV="1">
            <a:off x="1180407" y="1307868"/>
            <a:ext cx="2909455" cy="3343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3229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6EB5018E-1DBA-4F0C-A477-F77A7D338238}"/>
              </a:ext>
            </a:extLst>
          </p:cNvPr>
          <p:cNvSpPr txBox="1"/>
          <p:nvPr/>
        </p:nvSpPr>
        <p:spPr>
          <a:xfrm>
            <a:off x="3126518" y="1756756"/>
            <a:ext cx="6292734" cy="1477328"/>
          </a:xfrm>
          <a:prstGeom prst="rect">
            <a:avLst/>
          </a:prstGeom>
          <a:noFill/>
        </p:spPr>
        <p:txBody>
          <a:bodyPr wrap="square" rtlCol="0">
            <a:spAutoFit/>
          </a:bodyPr>
          <a:lstStyle/>
          <a:p>
            <a:pPr algn="just"/>
            <a:r>
              <a:rPr lang="en-US" dirty="0"/>
              <a:t>Vamos a agregar dos </a:t>
            </a:r>
            <a:r>
              <a:rPr lang="en-US" b="1" dirty="0"/>
              <a:t>DateTimePicker</a:t>
            </a:r>
            <a:r>
              <a:rPr lang="en-US" dirty="0"/>
              <a:t>, dos </a:t>
            </a:r>
            <a:r>
              <a:rPr lang="en-US" b="1" dirty="0"/>
              <a:t>Label</a:t>
            </a:r>
            <a:r>
              <a:rPr lang="en-US" dirty="0"/>
              <a:t>, y un </a:t>
            </a:r>
            <a:r>
              <a:rPr lang="en-US" b="1" dirty="0"/>
              <a:t>Boton</a:t>
            </a:r>
            <a:r>
              <a:rPr lang="en-US" dirty="0"/>
              <a:t>, y le vamos a cambiar las propiedades,  al primer </a:t>
            </a:r>
            <a:r>
              <a:rPr lang="en-US" b="1" dirty="0"/>
              <a:t>DateTimePicker = dtpFecha_Inicial, </a:t>
            </a:r>
            <a:r>
              <a:rPr lang="en-US" dirty="0"/>
              <a:t>al Segundo </a:t>
            </a:r>
            <a:r>
              <a:rPr lang="en-US" b="1" dirty="0"/>
              <a:t>dtpFecha_Final, a los label= Fecha Inicial y Fecha Final al text, y al Boton le ponemos en name= btnVer, y en su porpiedad text= Generar Reporte. </a:t>
            </a:r>
            <a:endParaRPr lang="es-ES" dirty="0"/>
          </a:p>
        </p:txBody>
      </p:sp>
      <p:sp>
        <p:nvSpPr>
          <p:cNvPr id="7" name="Flecha: a la derecha 6">
            <a:extLst>
              <a:ext uri="{FF2B5EF4-FFF2-40B4-BE49-F238E27FC236}">
                <a16:creationId xmlns:a16="http://schemas.microsoft.com/office/drawing/2014/main" id="{90F8F7CE-A614-452E-BA31-60A7A2A756E5}"/>
              </a:ext>
            </a:extLst>
          </p:cNvPr>
          <p:cNvSpPr/>
          <p:nvPr/>
        </p:nvSpPr>
        <p:spPr>
          <a:xfrm>
            <a:off x="2420389" y="2230798"/>
            <a:ext cx="340822" cy="4904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esquinas redondeadas 7">
            <a:extLst>
              <a:ext uri="{FF2B5EF4-FFF2-40B4-BE49-F238E27FC236}">
                <a16:creationId xmlns:a16="http://schemas.microsoft.com/office/drawing/2014/main" id="{95243424-770E-459B-B734-E31CFD8E0C33}"/>
              </a:ext>
            </a:extLst>
          </p:cNvPr>
          <p:cNvSpPr/>
          <p:nvPr/>
        </p:nvSpPr>
        <p:spPr>
          <a:xfrm>
            <a:off x="274320" y="2692156"/>
            <a:ext cx="939338" cy="117548"/>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esquinas redondeadas 9">
            <a:extLst>
              <a:ext uri="{FF2B5EF4-FFF2-40B4-BE49-F238E27FC236}">
                <a16:creationId xmlns:a16="http://schemas.microsoft.com/office/drawing/2014/main" id="{341AA180-C5B2-41E2-9D34-2B8EB4F11EA4}"/>
              </a:ext>
            </a:extLst>
          </p:cNvPr>
          <p:cNvSpPr/>
          <p:nvPr/>
        </p:nvSpPr>
        <p:spPr>
          <a:xfrm>
            <a:off x="241069" y="1639208"/>
            <a:ext cx="939338" cy="117548"/>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esquinas redondeadas 11">
            <a:extLst>
              <a:ext uri="{FF2B5EF4-FFF2-40B4-BE49-F238E27FC236}">
                <a16:creationId xmlns:a16="http://schemas.microsoft.com/office/drawing/2014/main" id="{C6B74734-AC5B-4CE4-A032-66228343DD35}"/>
              </a:ext>
            </a:extLst>
          </p:cNvPr>
          <p:cNvSpPr/>
          <p:nvPr/>
        </p:nvSpPr>
        <p:spPr>
          <a:xfrm>
            <a:off x="241069" y="4592996"/>
            <a:ext cx="939338" cy="117548"/>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Conector recto de flecha 13">
            <a:extLst>
              <a:ext uri="{FF2B5EF4-FFF2-40B4-BE49-F238E27FC236}">
                <a16:creationId xmlns:a16="http://schemas.microsoft.com/office/drawing/2014/main" id="{B1F00603-8588-4DFE-8FD2-85F3AB08C4FE}"/>
              </a:ext>
            </a:extLst>
          </p:cNvPr>
          <p:cNvCxnSpPr>
            <a:cxnSpLocks/>
            <a:stCxn id="10" idx="3"/>
          </p:cNvCxnSpPr>
          <p:nvPr/>
        </p:nvCxnSpPr>
        <p:spPr>
          <a:xfrm flipV="1">
            <a:off x="1180407" y="1238598"/>
            <a:ext cx="4222866" cy="459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6E325ACA-967B-4A30-B0FA-43C780B97781}"/>
              </a:ext>
            </a:extLst>
          </p:cNvPr>
          <p:cNvCxnSpPr>
            <a:cxnSpLocks/>
            <a:stCxn id="8" idx="3"/>
          </p:cNvCxnSpPr>
          <p:nvPr/>
        </p:nvCxnSpPr>
        <p:spPr>
          <a:xfrm flipV="1">
            <a:off x="1213658" y="1496402"/>
            <a:ext cx="789709" cy="1254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E7D90824-6EAD-4E87-996F-F184B51EFAB6}"/>
              </a:ext>
            </a:extLst>
          </p:cNvPr>
          <p:cNvCxnSpPr>
            <a:cxnSpLocks/>
            <a:stCxn id="12" idx="3"/>
          </p:cNvCxnSpPr>
          <p:nvPr/>
        </p:nvCxnSpPr>
        <p:spPr>
          <a:xfrm flipV="1">
            <a:off x="1180407" y="1307868"/>
            <a:ext cx="2909455" cy="3343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Imagen 2">
            <a:extLst>
              <a:ext uri="{FF2B5EF4-FFF2-40B4-BE49-F238E27FC236}">
                <a16:creationId xmlns:a16="http://schemas.microsoft.com/office/drawing/2014/main" id="{C750660E-DA20-13D4-B23E-5776BE6471E1}"/>
              </a:ext>
            </a:extLst>
          </p:cNvPr>
          <p:cNvPicPr>
            <a:picLocks noChangeAspect="1"/>
          </p:cNvPicPr>
          <p:nvPr/>
        </p:nvPicPr>
        <p:blipFill>
          <a:blip r:embed="rId2"/>
          <a:stretch>
            <a:fillRect/>
          </a:stretch>
        </p:blipFill>
        <p:spPr>
          <a:xfrm>
            <a:off x="0" y="69979"/>
            <a:ext cx="12192000" cy="6718041"/>
          </a:xfrm>
          <a:prstGeom prst="rect">
            <a:avLst/>
          </a:prstGeom>
        </p:spPr>
      </p:pic>
    </p:spTree>
    <p:extLst>
      <p:ext uri="{BB962C8B-B14F-4D97-AF65-F5344CB8AC3E}">
        <p14:creationId xmlns:p14="http://schemas.microsoft.com/office/powerpoint/2010/main" val="9946526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A6909FF-838A-452D-9292-8CEFF7868A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112" y="1527208"/>
            <a:ext cx="6166294" cy="4252391"/>
          </a:xfrm>
          <a:prstGeom prst="rect">
            <a:avLst/>
          </a:prstGeom>
        </p:spPr>
      </p:pic>
      <p:sp>
        <p:nvSpPr>
          <p:cNvPr id="4" name="CuadroTexto 3">
            <a:extLst>
              <a:ext uri="{FF2B5EF4-FFF2-40B4-BE49-F238E27FC236}">
                <a16:creationId xmlns:a16="http://schemas.microsoft.com/office/drawing/2014/main" id="{3EEFD441-2B7A-4BCD-9671-04077CD437C3}"/>
              </a:ext>
            </a:extLst>
          </p:cNvPr>
          <p:cNvSpPr txBox="1"/>
          <p:nvPr/>
        </p:nvSpPr>
        <p:spPr>
          <a:xfrm>
            <a:off x="340822" y="108065"/>
            <a:ext cx="11463251" cy="1200329"/>
          </a:xfrm>
          <a:prstGeom prst="rect">
            <a:avLst/>
          </a:prstGeom>
          <a:noFill/>
        </p:spPr>
        <p:txBody>
          <a:bodyPr wrap="square" rtlCol="0">
            <a:spAutoFit/>
          </a:bodyPr>
          <a:lstStyle/>
          <a:p>
            <a:pPr algn="just"/>
            <a:r>
              <a:rPr lang="en-US" dirty="0"/>
              <a:t>Vamos ahora a agregar un reporte, nos vamos al </a:t>
            </a:r>
            <a:r>
              <a:rPr lang="en-US" b="1" dirty="0"/>
              <a:t>Explorador de Soluciones</a:t>
            </a:r>
            <a:r>
              <a:rPr lang="en-US" dirty="0"/>
              <a:t>, damos clic en nuestro proyecto reporte, hacemos clic derecho, agregar, nuevo elemento, vamos a reporte y Elegimos </a:t>
            </a:r>
            <a:r>
              <a:rPr lang="en-US" b="1" dirty="0"/>
              <a:t>crystal report</a:t>
            </a:r>
            <a:r>
              <a:rPr lang="en-US" dirty="0"/>
              <a:t>, le damos un nombre = </a:t>
            </a:r>
            <a:r>
              <a:rPr lang="en-US" b="1" dirty="0"/>
              <a:t>Reporte_Ventas.rpt</a:t>
            </a:r>
            <a:r>
              <a:rPr lang="en-US" dirty="0"/>
              <a:t>, y aceptar, nos saldra un asistente, le damos a usar </a:t>
            </a:r>
            <a:r>
              <a:rPr lang="en-US" b="1" dirty="0">
                <a:highlight>
                  <a:srgbClr val="FFFF00"/>
                </a:highlight>
              </a:rPr>
              <a:t>reporte en Blanco </a:t>
            </a:r>
            <a:r>
              <a:rPr lang="en-US" dirty="0"/>
              <a:t>para crearla desde cero y le damos aceptar.</a:t>
            </a:r>
            <a:endParaRPr lang="es-ES" dirty="0"/>
          </a:p>
        </p:txBody>
      </p:sp>
      <p:sp>
        <p:nvSpPr>
          <p:cNvPr id="7" name="Flecha: a la derecha 6">
            <a:extLst>
              <a:ext uri="{FF2B5EF4-FFF2-40B4-BE49-F238E27FC236}">
                <a16:creationId xmlns:a16="http://schemas.microsoft.com/office/drawing/2014/main" id="{C02ED94C-83F7-473E-86F3-65F57D7DC686}"/>
              </a:ext>
            </a:extLst>
          </p:cNvPr>
          <p:cNvSpPr/>
          <p:nvPr/>
        </p:nvSpPr>
        <p:spPr>
          <a:xfrm>
            <a:off x="6974378" y="3092335"/>
            <a:ext cx="615142" cy="5361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3F3B1457-3BDB-A974-14D5-9D1E698288EA}"/>
              </a:ext>
            </a:extLst>
          </p:cNvPr>
          <p:cNvPicPr>
            <a:picLocks noChangeAspect="1"/>
          </p:cNvPicPr>
          <p:nvPr/>
        </p:nvPicPr>
        <p:blipFill>
          <a:blip r:embed="rId3"/>
          <a:stretch>
            <a:fillRect/>
          </a:stretch>
        </p:blipFill>
        <p:spPr>
          <a:xfrm>
            <a:off x="7601243" y="1308394"/>
            <a:ext cx="4381500" cy="4933950"/>
          </a:xfrm>
          <a:prstGeom prst="rect">
            <a:avLst/>
          </a:prstGeom>
        </p:spPr>
      </p:pic>
    </p:spTree>
    <p:extLst>
      <p:ext uri="{BB962C8B-B14F-4D97-AF65-F5344CB8AC3E}">
        <p14:creationId xmlns:p14="http://schemas.microsoft.com/office/powerpoint/2010/main" val="4280157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AP Crystal Reports Support &amp; Services | NJ NY PA | On-Site Technology">
            <a:extLst>
              <a:ext uri="{FF2B5EF4-FFF2-40B4-BE49-F238E27FC236}">
                <a16:creationId xmlns:a16="http://schemas.microsoft.com/office/drawing/2014/main" id="{235724B6-BFD4-DA01-AC9E-7A15C7C49C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4331" y="937965"/>
            <a:ext cx="3164219" cy="31642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crosoft Visual Studio - Wikipedia, la enciclopedia libre">
            <a:extLst>
              <a:ext uri="{FF2B5EF4-FFF2-40B4-BE49-F238E27FC236}">
                <a16:creationId xmlns:a16="http://schemas.microsoft.com/office/drawing/2014/main" id="{2A9C6F0A-5E43-0983-E1D4-0A6452F090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448" y="1590224"/>
            <a:ext cx="4405028" cy="4405028"/>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2CF7BCCE-94D3-D755-9B25-CC89FC2B919D}"/>
              </a:ext>
            </a:extLst>
          </p:cNvPr>
          <p:cNvPicPr>
            <a:picLocks noChangeAspect="1"/>
          </p:cNvPicPr>
          <p:nvPr/>
        </p:nvPicPr>
        <p:blipFill>
          <a:blip r:embed="rId4"/>
          <a:stretch>
            <a:fillRect/>
          </a:stretch>
        </p:blipFill>
        <p:spPr>
          <a:xfrm>
            <a:off x="9116774" y="4537170"/>
            <a:ext cx="2245625" cy="1698614"/>
          </a:xfrm>
          <a:prstGeom prst="rect">
            <a:avLst/>
          </a:prstGeom>
        </p:spPr>
      </p:pic>
      <p:pic>
        <p:nvPicPr>
          <p:cNvPr id="2" name="Picture 2" descr="C#">
            <a:extLst>
              <a:ext uri="{FF2B5EF4-FFF2-40B4-BE49-F238E27FC236}">
                <a16:creationId xmlns:a16="http://schemas.microsoft.com/office/drawing/2014/main" id="{A930858C-AAC0-FA32-4C4D-7F6C08BCF1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8441" y="4102184"/>
            <a:ext cx="3556000" cy="213360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D32EEEAB-19C3-6A2C-9847-7AA6C1DF59E7}"/>
              </a:ext>
            </a:extLst>
          </p:cNvPr>
          <p:cNvSpPr txBox="1"/>
          <p:nvPr/>
        </p:nvSpPr>
        <p:spPr>
          <a:xfrm>
            <a:off x="234462" y="263009"/>
            <a:ext cx="11301046" cy="461665"/>
          </a:xfrm>
          <a:prstGeom prst="rect">
            <a:avLst/>
          </a:prstGeom>
          <a:noFill/>
        </p:spPr>
        <p:txBody>
          <a:bodyPr wrap="square">
            <a:spAutoFit/>
          </a:bodyPr>
          <a:lstStyle/>
          <a:p>
            <a:pPr algn="ctr"/>
            <a:r>
              <a:rPr lang="pt-BR" sz="2400" b="1" dirty="0"/>
              <a:t>Stack De Tecnologia: Visual Studio 2019 o 2022, C#, SQL Server, Crystal Report. </a:t>
            </a:r>
            <a:endParaRPr lang="es-DO" sz="2400" b="1" dirty="0"/>
          </a:p>
        </p:txBody>
      </p:sp>
      <p:pic>
        <p:nvPicPr>
          <p:cNvPr id="6" name="Picture 4" descr="Database Activity Monitoring | Snare MS SQL Log Management">
            <a:extLst>
              <a:ext uri="{FF2B5EF4-FFF2-40B4-BE49-F238E27FC236}">
                <a16:creationId xmlns:a16="http://schemas.microsoft.com/office/drawing/2014/main" id="{822523DA-5793-29E9-6F5C-BB6DF7F471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20331" y="1235159"/>
            <a:ext cx="3281151" cy="286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8157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606888F-F386-4D64-A69D-C0C298DBD49C}"/>
              </a:ext>
            </a:extLst>
          </p:cNvPr>
          <p:cNvSpPr txBox="1"/>
          <p:nvPr/>
        </p:nvSpPr>
        <p:spPr>
          <a:xfrm>
            <a:off x="167054" y="96716"/>
            <a:ext cx="11922369" cy="369332"/>
          </a:xfrm>
          <a:prstGeom prst="rect">
            <a:avLst/>
          </a:prstGeom>
          <a:noFill/>
        </p:spPr>
        <p:txBody>
          <a:bodyPr wrap="square" rtlCol="0">
            <a:spAutoFit/>
          </a:bodyPr>
          <a:lstStyle/>
          <a:p>
            <a:pPr algn="ctr"/>
            <a:r>
              <a:rPr lang="en-US" dirty="0"/>
              <a:t>Nos saldra esta pantalla, aqui vemos a la izquierda el Explorador de Campos, alli le vamos a dar campos de base de datos.</a:t>
            </a:r>
            <a:endParaRPr lang="es-ES" dirty="0"/>
          </a:p>
        </p:txBody>
      </p:sp>
      <p:pic>
        <p:nvPicPr>
          <p:cNvPr id="5" name="Imagen 4">
            <a:extLst>
              <a:ext uri="{FF2B5EF4-FFF2-40B4-BE49-F238E27FC236}">
                <a16:creationId xmlns:a16="http://schemas.microsoft.com/office/drawing/2014/main" id="{E0AF2EE3-E607-6733-D240-0C52C39F1FF3}"/>
              </a:ext>
            </a:extLst>
          </p:cNvPr>
          <p:cNvPicPr>
            <a:picLocks noChangeAspect="1"/>
          </p:cNvPicPr>
          <p:nvPr/>
        </p:nvPicPr>
        <p:blipFill>
          <a:blip r:embed="rId2"/>
          <a:stretch>
            <a:fillRect/>
          </a:stretch>
        </p:blipFill>
        <p:spPr>
          <a:xfrm>
            <a:off x="246185" y="466048"/>
            <a:ext cx="11383108" cy="6285481"/>
          </a:xfrm>
          <a:prstGeom prst="rect">
            <a:avLst/>
          </a:prstGeom>
        </p:spPr>
      </p:pic>
    </p:spTree>
    <p:extLst>
      <p:ext uri="{BB962C8B-B14F-4D97-AF65-F5344CB8AC3E}">
        <p14:creationId xmlns:p14="http://schemas.microsoft.com/office/powerpoint/2010/main" val="116016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8A0B5D9-9C20-468E-A1C1-81ADE1A03545}"/>
              </a:ext>
            </a:extLst>
          </p:cNvPr>
          <p:cNvPicPr>
            <a:picLocks noChangeAspect="1"/>
          </p:cNvPicPr>
          <p:nvPr/>
        </p:nvPicPr>
        <p:blipFill>
          <a:blip r:embed="rId2"/>
          <a:stretch>
            <a:fillRect/>
          </a:stretch>
        </p:blipFill>
        <p:spPr>
          <a:xfrm>
            <a:off x="1195298" y="1986672"/>
            <a:ext cx="3568463" cy="2061626"/>
          </a:xfrm>
          <a:prstGeom prst="rect">
            <a:avLst/>
          </a:prstGeom>
        </p:spPr>
      </p:pic>
      <p:sp>
        <p:nvSpPr>
          <p:cNvPr id="5" name="CuadroTexto 4">
            <a:extLst>
              <a:ext uri="{FF2B5EF4-FFF2-40B4-BE49-F238E27FC236}">
                <a16:creationId xmlns:a16="http://schemas.microsoft.com/office/drawing/2014/main" id="{F2B8454E-C7CD-4D8C-8B36-983D3E7CEACE}"/>
              </a:ext>
            </a:extLst>
          </p:cNvPr>
          <p:cNvSpPr txBox="1"/>
          <p:nvPr/>
        </p:nvSpPr>
        <p:spPr>
          <a:xfrm>
            <a:off x="1201189" y="391761"/>
            <a:ext cx="3724102" cy="646331"/>
          </a:xfrm>
          <a:prstGeom prst="rect">
            <a:avLst/>
          </a:prstGeom>
          <a:noFill/>
        </p:spPr>
        <p:txBody>
          <a:bodyPr wrap="square" rtlCol="0">
            <a:spAutoFit/>
          </a:bodyPr>
          <a:lstStyle/>
          <a:p>
            <a:r>
              <a:rPr lang="en-US" dirty="0"/>
              <a:t>Al darle veremos un cuadro, donde le </a:t>
            </a:r>
          </a:p>
          <a:p>
            <a:r>
              <a:rPr lang="en-US" dirty="0"/>
              <a:t>daremos Asistente de Base de Datos…</a:t>
            </a:r>
            <a:endParaRPr lang="es-ES" dirty="0"/>
          </a:p>
        </p:txBody>
      </p:sp>
      <p:sp>
        <p:nvSpPr>
          <p:cNvPr id="8" name="Flecha: hacia abajo 7">
            <a:extLst>
              <a:ext uri="{FF2B5EF4-FFF2-40B4-BE49-F238E27FC236}">
                <a16:creationId xmlns:a16="http://schemas.microsoft.com/office/drawing/2014/main" id="{333E1897-E7F5-4705-B9CD-9FF531EED13A}"/>
              </a:ext>
            </a:extLst>
          </p:cNvPr>
          <p:cNvSpPr/>
          <p:nvPr/>
        </p:nvSpPr>
        <p:spPr>
          <a:xfrm>
            <a:off x="2778529" y="1121187"/>
            <a:ext cx="423949" cy="4343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CuadroTexto 8">
            <a:extLst>
              <a:ext uri="{FF2B5EF4-FFF2-40B4-BE49-F238E27FC236}">
                <a16:creationId xmlns:a16="http://schemas.microsoft.com/office/drawing/2014/main" id="{81C1A3B6-A4D4-49C6-B465-44E3ED94CB10}"/>
              </a:ext>
            </a:extLst>
          </p:cNvPr>
          <p:cNvSpPr txBox="1"/>
          <p:nvPr/>
        </p:nvSpPr>
        <p:spPr>
          <a:xfrm>
            <a:off x="5760719" y="391744"/>
            <a:ext cx="5769033" cy="646331"/>
          </a:xfrm>
          <a:prstGeom prst="rect">
            <a:avLst/>
          </a:prstGeom>
          <a:noFill/>
        </p:spPr>
        <p:txBody>
          <a:bodyPr wrap="square" rtlCol="0">
            <a:spAutoFit/>
          </a:bodyPr>
          <a:lstStyle/>
          <a:p>
            <a:r>
              <a:rPr lang="en-US" dirty="0"/>
              <a:t>Aqui veremos un cuadro como el siguiente en donde vamos a crear una nueva conexion, alli nos vamos a OLE DB (ADO).</a:t>
            </a:r>
            <a:endParaRPr lang="es-ES" dirty="0"/>
          </a:p>
        </p:txBody>
      </p:sp>
      <p:pic>
        <p:nvPicPr>
          <p:cNvPr id="11" name="Imagen 10">
            <a:extLst>
              <a:ext uri="{FF2B5EF4-FFF2-40B4-BE49-F238E27FC236}">
                <a16:creationId xmlns:a16="http://schemas.microsoft.com/office/drawing/2014/main" id="{3BCBD7E6-5E8E-453A-983A-E479885AA9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11802"/>
            <a:ext cx="4900702" cy="4363756"/>
          </a:xfrm>
          <a:prstGeom prst="rect">
            <a:avLst/>
          </a:prstGeom>
        </p:spPr>
      </p:pic>
      <p:sp>
        <p:nvSpPr>
          <p:cNvPr id="12" name="Flecha: hacia abajo 11">
            <a:extLst>
              <a:ext uri="{FF2B5EF4-FFF2-40B4-BE49-F238E27FC236}">
                <a16:creationId xmlns:a16="http://schemas.microsoft.com/office/drawing/2014/main" id="{61D11491-A7A3-47EA-931A-7D1ACAF23762}"/>
              </a:ext>
            </a:extLst>
          </p:cNvPr>
          <p:cNvSpPr/>
          <p:nvPr/>
        </p:nvSpPr>
        <p:spPr>
          <a:xfrm>
            <a:off x="8122402" y="1121187"/>
            <a:ext cx="423949" cy="3827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esquinas redondeadas 12">
            <a:extLst>
              <a:ext uri="{FF2B5EF4-FFF2-40B4-BE49-F238E27FC236}">
                <a16:creationId xmlns:a16="http://schemas.microsoft.com/office/drawing/2014/main" id="{54C36E3B-0B49-4CC2-BC61-B4C7FF797AA7}"/>
              </a:ext>
            </a:extLst>
          </p:cNvPr>
          <p:cNvSpPr/>
          <p:nvPr/>
        </p:nvSpPr>
        <p:spPr>
          <a:xfrm>
            <a:off x="6492240" y="4048298"/>
            <a:ext cx="1113905" cy="191193"/>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698452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29D70D4A-DE4B-41E9-85C3-4B58D356E248}"/>
              </a:ext>
            </a:extLst>
          </p:cNvPr>
          <p:cNvSpPr txBox="1"/>
          <p:nvPr/>
        </p:nvSpPr>
        <p:spPr>
          <a:xfrm>
            <a:off x="374073" y="133004"/>
            <a:ext cx="11637818" cy="646331"/>
          </a:xfrm>
          <a:prstGeom prst="rect">
            <a:avLst/>
          </a:prstGeom>
          <a:noFill/>
        </p:spPr>
        <p:txBody>
          <a:bodyPr wrap="square" rtlCol="0">
            <a:spAutoFit/>
          </a:bodyPr>
          <a:lstStyle/>
          <a:p>
            <a:pPr algn="just"/>
            <a:r>
              <a:rPr lang="en-US" dirty="0"/>
              <a:t>Al Darle clic en OLE DB (ADO) en el simbolo de </a:t>
            </a:r>
            <a:r>
              <a:rPr lang="en-US" b="1" dirty="0"/>
              <a:t>+,</a:t>
            </a:r>
            <a:r>
              <a:rPr lang="en-US" dirty="0"/>
              <a:t> nos saldra esta Ventana, en ella bajamos un poco y buscamos SQL Server Native Client 11.0, y le damos a siguiente, esto para crear una conexion con SQL Server.</a:t>
            </a:r>
            <a:endParaRPr lang="es-ES" dirty="0"/>
          </a:p>
        </p:txBody>
      </p:sp>
      <p:pic>
        <p:nvPicPr>
          <p:cNvPr id="6" name="Imagen 5">
            <a:extLst>
              <a:ext uri="{FF2B5EF4-FFF2-40B4-BE49-F238E27FC236}">
                <a16:creationId xmlns:a16="http://schemas.microsoft.com/office/drawing/2014/main" id="{D9B46026-A9CD-4BF2-9AC4-4D63EF0AF8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4328" y="1054060"/>
            <a:ext cx="5001323" cy="5115639"/>
          </a:xfrm>
          <a:prstGeom prst="rect">
            <a:avLst/>
          </a:prstGeom>
        </p:spPr>
      </p:pic>
    </p:spTree>
    <p:extLst>
      <p:ext uri="{BB962C8B-B14F-4D97-AF65-F5344CB8AC3E}">
        <p14:creationId xmlns:p14="http://schemas.microsoft.com/office/powerpoint/2010/main" val="10878380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7E7893A-900B-4D73-B40E-0CA22CA5B5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230" y="1522459"/>
            <a:ext cx="4195679" cy="4299375"/>
          </a:xfrm>
          <a:prstGeom prst="rect">
            <a:avLst/>
          </a:prstGeom>
        </p:spPr>
      </p:pic>
      <p:sp>
        <p:nvSpPr>
          <p:cNvPr id="6" name="CuadroTexto 5">
            <a:extLst>
              <a:ext uri="{FF2B5EF4-FFF2-40B4-BE49-F238E27FC236}">
                <a16:creationId xmlns:a16="http://schemas.microsoft.com/office/drawing/2014/main" id="{CBAA1207-8873-4A41-9035-E654B93D7510}"/>
              </a:ext>
            </a:extLst>
          </p:cNvPr>
          <p:cNvSpPr txBox="1"/>
          <p:nvPr/>
        </p:nvSpPr>
        <p:spPr>
          <a:xfrm>
            <a:off x="482138" y="307571"/>
            <a:ext cx="11064240" cy="646331"/>
          </a:xfrm>
          <a:prstGeom prst="rect">
            <a:avLst/>
          </a:prstGeom>
          <a:noFill/>
        </p:spPr>
        <p:txBody>
          <a:bodyPr wrap="square" rtlCol="0">
            <a:spAutoFit/>
          </a:bodyPr>
          <a:lstStyle/>
          <a:p>
            <a:r>
              <a:rPr lang="en-US" dirty="0"/>
              <a:t>Nos saldra esta Ventana donde vamos a colocar el nombre de nuestro Servidor de Base de Datos, el cual tiene nuestra base de datos y nuestro procedimientos almacenados, para poder trabajar.</a:t>
            </a:r>
            <a:endParaRPr lang="es-ES" dirty="0"/>
          </a:p>
        </p:txBody>
      </p:sp>
      <p:pic>
        <p:nvPicPr>
          <p:cNvPr id="8" name="Imagen 7">
            <a:extLst>
              <a:ext uri="{FF2B5EF4-FFF2-40B4-BE49-F238E27FC236}">
                <a16:creationId xmlns:a16="http://schemas.microsoft.com/office/drawing/2014/main" id="{50718452-938B-4CE4-ABC7-33C2D248CF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5091" y="2270909"/>
            <a:ext cx="3470619" cy="2316181"/>
          </a:xfrm>
          <a:prstGeom prst="rect">
            <a:avLst/>
          </a:prstGeom>
        </p:spPr>
      </p:pic>
      <p:sp>
        <p:nvSpPr>
          <p:cNvPr id="9" name="Flecha: a la derecha 8">
            <a:extLst>
              <a:ext uri="{FF2B5EF4-FFF2-40B4-BE49-F238E27FC236}">
                <a16:creationId xmlns:a16="http://schemas.microsoft.com/office/drawing/2014/main" id="{CF41B11C-86C1-4772-852D-D85ABF735D2B}"/>
              </a:ext>
            </a:extLst>
          </p:cNvPr>
          <p:cNvSpPr/>
          <p:nvPr/>
        </p:nvSpPr>
        <p:spPr>
          <a:xfrm>
            <a:off x="5696989" y="3487189"/>
            <a:ext cx="798022" cy="3699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3588904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99D7D719-4171-4B8C-9B11-33050B219D97}"/>
              </a:ext>
            </a:extLst>
          </p:cNvPr>
          <p:cNvSpPr txBox="1"/>
          <p:nvPr/>
        </p:nvSpPr>
        <p:spPr>
          <a:xfrm>
            <a:off x="399011" y="108065"/>
            <a:ext cx="11006051" cy="1200329"/>
          </a:xfrm>
          <a:prstGeom prst="rect">
            <a:avLst/>
          </a:prstGeom>
          <a:noFill/>
        </p:spPr>
        <p:txBody>
          <a:bodyPr wrap="square" rtlCol="0">
            <a:spAutoFit/>
          </a:bodyPr>
          <a:lstStyle/>
          <a:p>
            <a:pPr algn="just"/>
            <a:r>
              <a:rPr lang="en-US" dirty="0"/>
              <a:t>Aqui vamos a Copiar el nombre de nuestro Servidor SQL, y marcamos el check que dice Seguridad Integrada,  en Base de datos ahora desplegamos y esperamos uno segundos que sincronice y nos traiga las bases de datos que estan ese servidor, luego escogemos nuestra base de datos, en mi caso DCDNUEVA, en el caso de ustedes como la hayan llamado, y le damos siguiente.</a:t>
            </a:r>
            <a:endParaRPr lang="es-ES" dirty="0"/>
          </a:p>
        </p:txBody>
      </p:sp>
      <p:pic>
        <p:nvPicPr>
          <p:cNvPr id="4" name="Imagen 3">
            <a:extLst>
              <a:ext uri="{FF2B5EF4-FFF2-40B4-BE49-F238E27FC236}">
                <a16:creationId xmlns:a16="http://schemas.microsoft.com/office/drawing/2014/main" id="{E78973EE-614D-4CDF-2953-B7304877AD0F}"/>
              </a:ext>
            </a:extLst>
          </p:cNvPr>
          <p:cNvPicPr>
            <a:picLocks noChangeAspect="1"/>
          </p:cNvPicPr>
          <p:nvPr/>
        </p:nvPicPr>
        <p:blipFill>
          <a:blip r:embed="rId2"/>
          <a:stretch>
            <a:fillRect/>
          </a:stretch>
        </p:blipFill>
        <p:spPr>
          <a:xfrm>
            <a:off x="6360353" y="1259693"/>
            <a:ext cx="4753490" cy="4807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Imagen 9">
            <a:extLst>
              <a:ext uri="{FF2B5EF4-FFF2-40B4-BE49-F238E27FC236}">
                <a16:creationId xmlns:a16="http://schemas.microsoft.com/office/drawing/2014/main" id="{DCED1479-DE94-E52A-4676-B5FD79AD29AE}"/>
              </a:ext>
            </a:extLst>
          </p:cNvPr>
          <p:cNvPicPr>
            <a:picLocks noChangeAspect="1"/>
          </p:cNvPicPr>
          <p:nvPr/>
        </p:nvPicPr>
        <p:blipFill>
          <a:blip r:embed="rId3"/>
          <a:stretch>
            <a:fillRect/>
          </a:stretch>
        </p:blipFill>
        <p:spPr>
          <a:xfrm>
            <a:off x="744416" y="1343421"/>
            <a:ext cx="4101638" cy="4171157"/>
          </a:xfrm>
          <a:prstGeom prst="rect">
            <a:avLst/>
          </a:prstGeom>
        </p:spPr>
      </p:pic>
    </p:spTree>
    <p:extLst>
      <p:ext uri="{BB962C8B-B14F-4D97-AF65-F5344CB8AC3E}">
        <p14:creationId xmlns:p14="http://schemas.microsoft.com/office/powerpoint/2010/main" val="34541325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26AD747-7407-462C-97F1-78E1AB737792}"/>
              </a:ext>
            </a:extLst>
          </p:cNvPr>
          <p:cNvSpPr txBox="1"/>
          <p:nvPr/>
        </p:nvSpPr>
        <p:spPr>
          <a:xfrm>
            <a:off x="581891" y="249382"/>
            <a:ext cx="11122429" cy="923330"/>
          </a:xfrm>
          <a:prstGeom prst="rect">
            <a:avLst/>
          </a:prstGeom>
          <a:noFill/>
        </p:spPr>
        <p:txBody>
          <a:bodyPr wrap="square" rtlCol="0">
            <a:spAutoFit/>
          </a:bodyPr>
          <a:lstStyle/>
          <a:p>
            <a:pPr algn="just"/>
            <a:r>
              <a:rPr lang="en-US" dirty="0"/>
              <a:t>Nos saldra esta Ventana, aqui le damos a Finalizar, nos saldra la otra Ventana, y alli le damos a la Base de datos, exploramos en ella, dbo, buscamos nuestro procedimientos almacenados, y le damos al flecha para pasarlo del otro Lado de la Ventana y le damos a aceptar.</a:t>
            </a:r>
            <a:endParaRPr lang="es-ES" dirty="0"/>
          </a:p>
        </p:txBody>
      </p:sp>
      <p:sp>
        <p:nvSpPr>
          <p:cNvPr id="7" name="Flecha: a la derecha 6">
            <a:extLst>
              <a:ext uri="{FF2B5EF4-FFF2-40B4-BE49-F238E27FC236}">
                <a16:creationId xmlns:a16="http://schemas.microsoft.com/office/drawing/2014/main" id="{1F3A4C1E-78B5-477B-8CFD-A2C89E2847F2}"/>
              </a:ext>
            </a:extLst>
          </p:cNvPr>
          <p:cNvSpPr/>
          <p:nvPr/>
        </p:nvSpPr>
        <p:spPr>
          <a:xfrm>
            <a:off x="5361709" y="3791885"/>
            <a:ext cx="665018" cy="489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8BA47AB4-1B62-58CB-C5B8-B59F0EEFFB7C}"/>
              </a:ext>
            </a:extLst>
          </p:cNvPr>
          <p:cNvPicPr>
            <a:picLocks noChangeAspect="1"/>
          </p:cNvPicPr>
          <p:nvPr/>
        </p:nvPicPr>
        <p:blipFill>
          <a:blip r:embed="rId2"/>
          <a:stretch>
            <a:fillRect/>
          </a:stretch>
        </p:blipFill>
        <p:spPr>
          <a:xfrm>
            <a:off x="278290" y="1550781"/>
            <a:ext cx="4806777" cy="4906540"/>
          </a:xfrm>
          <a:prstGeom prst="rect">
            <a:avLst/>
          </a:prstGeom>
        </p:spPr>
      </p:pic>
      <p:pic>
        <p:nvPicPr>
          <p:cNvPr id="11" name="Imagen 10">
            <a:extLst>
              <a:ext uri="{FF2B5EF4-FFF2-40B4-BE49-F238E27FC236}">
                <a16:creationId xmlns:a16="http://schemas.microsoft.com/office/drawing/2014/main" id="{E72FF8CE-46A8-0870-9D0A-BB621A223EAC}"/>
              </a:ext>
            </a:extLst>
          </p:cNvPr>
          <p:cNvPicPr>
            <a:picLocks noChangeAspect="1"/>
          </p:cNvPicPr>
          <p:nvPr/>
        </p:nvPicPr>
        <p:blipFill>
          <a:blip r:embed="rId3"/>
          <a:stretch>
            <a:fillRect/>
          </a:stretch>
        </p:blipFill>
        <p:spPr>
          <a:xfrm>
            <a:off x="6026727" y="1346494"/>
            <a:ext cx="5979502" cy="5315113"/>
          </a:xfrm>
          <a:prstGeom prst="rect">
            <a:avLst/>
          </a:prstGeom>
        </p:spPr>
      </p:pic>
    </p:spTree>
    <p:extLst>
      <p:ext uri="{BB962C8B-B14F-4D97-AF65-F5344CB8AC3E}">
        <p14:creationId xmlns:p14="http://schemas.microsoft.com/office/powerpoint/2010/main" val="27546604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63C4DA6-290A-48A6-A012-B450F2598C02}"/>
              </a:ext>
            </a:extLst>
          </p:cNvPr>
          <p:cNvSpPr txBox="1"/>
          <p:nvPr/>
        </p:nvSpPr>
        <p:spPr>
          <a:xfrm>
            <a:off x="214745" y="182880"/>
            <a:ext cx="11762509" cy="1754326"/>
          </a:xfrm>
          <a:prstGeom prst="rect">
            <a:avLst/>
          </a:prstGeom>
          <a:noFill/>
        </p:spPr>
        <p:txBody>
          <a:bodyPr wrap="square" rtlCol="0">
            <a:spAutoFit/>
          </a:bodyPr>
          <a:lstStyle/>
          <a:p>
            <a:pPr algn="just"/>
            <a:r>
              <a:rPr lang="en-US" dirty="0"/>
              <a:t>Al darle a la flecha, nos saldra una Ventana como esta, donde vamos a Ingresar un rango de </a:t>
            </a:r>
            <a:r>
              <a:rPr lang="en-US" b="1" dirty="0"/>
              <a:t>fecha para la muestra, desmarca los check en ambos</a:t>
            </a:r>
            <a:r>
              <a:rPr lang="en-US" dirty="0"/>
              <a:t> casos y ejemplo para el reporte, y que el mismo nos muestre datos de </a:t>
            </a:r>
            <a:r>
              <a:rPr lang="en-US" b="1" dirty="0"/>
              <a:t>nuestra base de datos</a:t>
            </a:r>
            <a:r>
              <a:rPr lang="en-US" dirty="0"/>
              <a:t>, y si recordamos en nuestro procedimientos, teniamos dos metodos, los cuales era </a:t>
            </a:r>
            <a:r>
              <a:rPr lang="en-US" b="1" dirty="0"/>
              <a:t>@fecha_Inicial, y @fecha_final</a:t>
            </a:r>
            <a:r>
              <a:rPr lang="en-US" dirty="0"/>
              <a:t>, y como vemos esos mismo parámetros son los que nos esta pudiendo, primero desmarcamos las Casillas para que no deje los valores en nulos, luego ponemos la consulta que fue </a:t>
            </a:r>
            <a:r>
              <a:rPr lang="en-US" b="1" dirty="0">
                <a:solidFill>
                  <a:srgbClr val="FF0000"/>
                </a:solidFill>
              </a:rPr>
              <a:t>2020-01-01, y 2023-31-12</a:t>
            </a:r>
            <a:r>
              <a:rPr lang="en-US" dirty="0"/>
              <a:t>, entonces vamos a nuestro SQL Server y hagamos una consulta que nos devuelva algunos valores de la tabla y probamos con ellos.</a:t>
            </a:r>
            <a:endParaRPr lang="es-ES" dirty="0"/>
          </a:p>
        </p:txBody>
      </p:sp>
      <p:pic>
        <p:nvPicPr>
          <p:cNvPr id="10" name="Imagen 9">
            <a:extLst>
              <a:ext uri="{FF2B5EF4-FFF2-40B4-BE49-F238E27FC236}">
                <a16:creationId xmlns:a16="http://schemas.microsoft.com/office/drawing/2014/main" id="{DBD6AF56-9CF9-94F6-BED9-4A1A91933E0A}"/>
              </a:ext>
            </a:extLst>
          </p:cNvPr>
          <p:cNvPicPr>
            <a:picLocks noChangeAspect="1"/>
          </p:cNvPicPr>
          <p:nvPr/>
        </p:nvPicPr>
        <p:blipFill>
          <a:blip r:embed="rId2"/>
          <a:stretch>
            <a:fillRect/>
          </a:stretch>
        </p:blipFill>
        <p:spPr>
          <a:xfrm>
            <a:off x="126530" y="1937206"/>
            <a:ext cx="5831930" cy="4222851"/>
          </a:xfrm>
          <a:prstGeom prst="rect">
            <a:avLst/>
          </a:prstGeom>
        </p:spPr>
      </p:pic>
      <p:pic>
        <p:nvPicPr>
          <p:cNvPr id="14" name="Imagen 13">
            <a:extLst>
              <a:ext uri="{FF2B5EF4-FFF2-40B4-BE49-F238E27FC236}">
                <a16:creationId xmlns:a16="http://schemas.microsoft.com/office/drawing/2014/main" id="{C6B587A3-F52F-6D8C-566E-1A25B4127FE5}"/>
              </a:ext>
            </a:extLst>
          </p:cNvPr>
          <p:cNvPicPr>
            <a:picLocks noChangeAspect="1"/>
          </p:cNvPicPr>
          <p:nvPr/>
        </p:nvPicPr>
        <p:blipFill>
          <a:blip r:embed="rId3"/>
          <a:stretch>
            <a:fillRect/>
          </a:stretch>
        </p:blipFill>
        <p:spPr>
          <a:xfrm>
            <a:off x="6013461" y="1909444"/>
            <a:ext cx="5963793" cy="4278374"/>
          </a:xfrm>
          <a:prstGeom prst="rect">
            <a:avLst/>
          </a:prstGeom>
        </p:spPr>
      </p:pic>
      <p:sp>
        <p:nvSpPr>
          <p:cNvPr id="15" name="CuadroTexto 14">
            <a:extLst>
              <a:ext uri="{FF2B5EF4-FFF2-40B4-BE49-F238E27FC236}">
                <a16:creationId xmlns:a16="http://schemas.microsoft.com/office/drawing/2014/main" id="{4B4FE371-1428-E84E-A4E5-EF5A30499720}"/>
              </a:ext>
            </a:extLst>
          </p:cNvPr>
          <p:cNvSpPr txBox="1"/>
          <p:nvPr/>
        </p:nvSpPr>
        <p:spPr>
          <a:xfrm>
            <a:off x="143136" y="6336566"/>
            <a:ext cx="11905725" cy="338554"/>
          </a:xfrm>
          <a:prstGeom prst="rect">
            <a:avLst/>
          </a:prstGeom>
          <a:noFill/>
        </p:spPr>
        <p:txBody>
          <a:bodyPr wrap="square" rtlCol="0">
            <a:spAutoFit/>
          </a:bodyPr>
          <a:lstStyle/>
          <a:p>
            <a:r>
              <a:rPr lang="es-DO" sz="1600" b="1" dirty="0">
                <a:solidFill>
                  <a:srgbClr val="FF0000"/>
                </a:solidFill>
              </a:rPr>
              <a:t>Nota</a:t>
            </a:r>
            <a:r>
              <a:rPr lang="es-DO" sz="1600" dirty="0"/>
              <a:t>: En algunos casos debemos validar el tipo de dato en el campo fecha, por ejemplo, </a:t>
            </a:r>
            <a:r>
              <a:rPr lang="es-DO" sz="1600" b="1" dirty="0">
                <a:solidFill>
                  <a:srgbClr val="FF0000"/>
                </a:solidFill>
              </a:rPr>
              <a:t>data time, que es fecha +  hora + min + seg</a:t>
            </a:r>
          </a:p>
        </p:txBody>
      </p:sp>
    </p:spTree>
    <p:extLst>
      <p:ext uri="{BB962C8B-B14F-4D97-AF65-F5344CB8AC3E}">
        <p14:creationId xmlns:p14="http://schemas.microsoft.com/office/powerpoint/2010/main" val="22385982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0464F6D5-2042-4444-96FA-64EB08C6E76A}"/>
              </a:ext>
            </a:extLst>
          </p:cNvPr>
          <p:cNvSpPr txBox="1"/>
          <p:nvPr/>
        </p:nvSpPr>
        <p:spPr>
          <a:xfrm>
            <a:off x="202274" y="1308646"/>
            <a:ext cx="11787447" cy="923330"/>
          </a:xfrm>
          <a:prstGeom prst="rect">
            <a:avLst/>
          </a:prstGeom>
          <a:noFill/>
        </p:spPr>
        <p:txBody>
          <a:bodyPr wrap="square">
            <a:spAutoFit/>
          </a:bodyPr>
          <a:lstStyle/>
          <a:p>
            <a:pPr algn="just"/>
            <a:r>
              <a:rPr lang="es-ES" sz="1800" dirty="0">
                <a:solidFill>
                  <a:srgbClr val="008000"/>
                </a:solidFill>
                <a:latin typeface="Consolas" panose="020B0609020204030204" pitchFamily="49" charset="0"/>
              </a:rPr>
              <a:t>--Ejemplo con parámetros Reales</a:t>
            </a:r>
            <a:endParaRPr lang="es-ES" sz="1800" dirty="0">
              <a:solidFill>
                <a:srgbClr val="000000"/>
              </a:solidFill>
              <a:latin typeface="Consolas" panose="020B0609020204030204" pitchFamily="49" charset="0"/>
            </a:endParaRPr>
          </a:p>
          <a:p>
            <a:pPr algn="just"/>
            <a:r>
              <a:rPr lang="es-ES" sz="1800" dirty="0">
                <a:solidFill>
                  <a:srgbClr val="0000FF"/>
                </a:solidFill>
                <a:latin typeface="Consolas" panose="020B0609020204030204" pitchFamily="49" charset="0"/>
              </a:rPr>
              <a:t>select</a:t>
            </a:r>
            <a:r>
              <a:rPr lang="es-ES" sz="1800" dirty="0">
                <a:solidFill>
                  <a:srgbClr val="000000"/>
                </a:solidFill>
                <a:latin typeface="Consolas" panose="020B0609020204030204" pitchFamily="49" charset="0"/>
              </a:rPr>
              <a:t> </a:t>
            </a:r>
            <a:r>
              <a:rPr lang="es-ES" sz="1800" dirty="0">
                <a:solidFill>
                  <a:srgbClr val="808080"/>
                </a:solidFill>
                <a:latin typeface="Consolas" panose="020B0609020204030204" pitchFamily="49" charset="0"/>
              </a:rPr>
              <a:t>*</a:t>
            </a:r>
            <a:r>
              <a:rPr lang="es-ES" sz="1800" dirty="0">
                <a:solidFill>
                  <a:srgbClr val="000000"/>
                </a:solidFill>
                <a:latin typeface="Consolas" panose="020B0609020204030204" pitchFamily="49" charset="0"/>
              </a:rPr>
              <a:t> </a:t>
            </a:r>
            <a:r>
              <a:rPr lang="es-ES" sz="1800" dirty="0">
                <a:solidFill>
                  <a:srgbClr val="0000FF"/>
                </a:solidFill>
                <a:latin typeface="Consolas" panose="020B0609020204030204" pitchFamily="49" charset="0"/>
              </a:rPr>
              <a:t>from</a:t>
            </a:r>
            <a:r>
              <a:rPr lang="es-ES" sz="1800" dirty="0">
                <a:solidFill>
                  <a:srgbClr val="000000"/>
                </a:solidFill>
                <a:latin typeface="Consolas" panose="020B0609020204030204" pitchFamily="49" charset="0"/>
              </a:rPr>
              <a:t> ventas </a:t>
            </a:r>
            <a:r>
              <a:rPr lang="es-ES" sz="1800" dirty="0">
                <a:solidFill>
                  <a:srgbClr val="0000FF"/>
                </a:solidFill>
                <a:latin typeface="Consolas" panose="020B0609020204030204" pitchFamily="49" charset="0"/>
              </a:rPr>
              <a:t>where</a:t>
            </a:r>
            <a:r>
              <a:rPr lang="es-ES" sz="1800" dirty="0">
                <a:solidFill>
                  <a:srgbClr val="000000"/>
                </a:solidFill>
                <a:latin typeface="Consolas" panose="020B0609020204030204" pitchFamily="49" charset="0"/>
              </a:rPr>
              <a:t> fecha_venta </a:t>
            </a:r>
            <a:r>
              <a:rPr lang="es-ES" sz="1800" dirty="0">
                <a:solidFill>
                  <a:srgbClr val="808080"/>
                </a:solidFill>
                <a:latin typeface="Consolas" panose="020B0609020204030204" pitchFamily="49" charset="0"/>
              </a:rPr>
              <a:t>&gt;=</a:t>
            </a:r>
            <a:r>
              <a:rPr lang="es-ES" sz="1800" dirty="0">
                <a:solidFill>
                  <a:srgbClr val="000000"/>
                </a:solidFill>
                <a:latin typeface="Consolas" panose="020B0609020204030204" pitchFamily="49" charset="0"/>
              </a:rPr>
              <a:t> </a:t>
            </a:r>
            <a:r>
              <a:rPr lang="es-ES" sz="1800" dirty="0">
                <a:solidFill>
                  <a:srgbClr val="FF0000"/>
                </a:solidFill>
                <a:latin typeface="Consolas" panose="020B0609020204030204" pitchFamily="49" charset="0"/>
              </a:rPr>
              <a:t>‘2020-01-01'</a:t>
            </a:r>
            <a:r>
              <a:rPr lang="es-ES" sz="1800" dirty="0">
                <a:solidFill>
                  <a:srgbClr val="000000"/>
                </a:solidFill>
                <a:latin typeface="Consolas" panose="020B0609020204030204" pitchFamily="49" charset="0"/>
              </a:rPr>
              <a:t> </a:t>
            </a:r>
            <a:r>
              <a:rPr lang="es-ES" sz="1800" dirty="0">
                <a:solidFill>
                  <a:srgbClr val="808080"/>
                </a:solidFill>
                <a:latin typeface="Consolas" panose="020B0609020204030204" pitchFamily="49" charset="0"/>
              </a:rPr>
              <a:t>and</a:t>
            </a:r>
            <a:r>
              <a:rPr lang="es-ES" sz="1800" dirty="0">
                <a:solidFill>
                  <a:srgbClr val="000000"/>
                </a:solidFill>
                <a:latin typeface="Consolas" panose="020B0609020204030204" pitchFamily="49" charset="0"/>
              </a:rPr>
              <a:t> fecha_venta </a:t>
            </a:r>
            <a:r>
              <a:rPr lang="es-ES" sz="1800" dirty="0">
                <a:solidFill>
                  <a:srgbClr val="808080"/>
                </a:solidFill>
                <a:latin typeface="Consolas" panose="020B0609020204030204" pitchFamily="49" charset="0"/>
              </a:rPr>
              <a:t>&lt;=</a:t>
            </a:r>
            <a:r>
              <a:rPr lang="es-ES" sz="1800" dirty="0">
                <a:solidFill>
                  <a:srgbClr val="000000"/>
                </a:solidFill>
                <a:latin typeface="Consolas" panose="020B0609020204030204" pitchFamily="49" charset="0"/>
              </a:rPr>
              <a:t> </a:t>
            </a:r>
            <a:r>
              <a:rPr lang="es-ES" sz="1800" dirty="0">
                <a:solidFill>
                  <a:srgbClr val="FF0000"/>
                </a:solidFill>
                <a:latin typeface="Consolas" panose="020B0609020204030204" pitchFamily="49" charset="0"/>
              </a:rPr>
              <a:t>‘2023-31-12'</a:t>
            </a:r>
            <a:endParaRPr lang="es-ES" sz="1800" dirty="0">
              <a:solidFill>
                <a:srgbClr val="000000"/>
              </a:solidFill>
              <a:latin typeface="Consolas" panose="020B0609020204030204" pitchFamily="49" charset="0"/>
            </a:endParaRPr>
          </a:p>
          <a:p>
            <a:pPr algn="just"/>
            <a:r>
              <a:rPr lang="es-ES" sz="1800" dirty="0">
                <a:solidFill>
                  <a:srgbClr val="0000FF"/>
                </a:solidFill>
                <a:latin typeface="Consolas" panose="020B0609020204030204" pitchFamily="49" charset="0"/>
              </a:rPr>
              <a:t>go</a:t>
            </a:r>
            <a:endParaRPr lang="es-ES" dirty="0"/>
          </a:p>
        </p:txBody>
      </p:sp>
      <p:sp>
        <p:nvSpPr>
          <p:cNvPr id="8" name="CuadroTexto 7">
            <a:extLst>
              <a:ext uri="{FF2B5EF4-FFF2-40B4-BE49-F238E27FC236}">
                <a16:creationId xmlns:a16="http://schemas.microsoft.com/office/drawing/2014/main" id="{834608E2-D436-43DB-957B-1BF822174869}"/>
              </a:ext>
            </a:extLst>
          </p:cNvPr>
          <p:cNvSpPr txBox="1"/>
          <p:nvPr/>
        </p:nvSpPr>
        <p:spPr>
          <a:xfrm>
            <a:off x="202275" y="284541"/>
            <a:ext cx="11787447" cy="923330"/>
          </a:xfrm>
          <a:prstGeom prst="rect">
            <a:avLst/>
          </a:prstGeom>
          <a:noFill/>
        </p:spPr>
        <p:txBody>
          <a:bodyPr wrap="square" rtlCol="0">
            <a:spAutoFit/>
          </a:bodyPr>
          <a:lstStyle/>
          <a:p>
            <a:pPr algn="just"/>
            <a:r>
              <a:rPr lang="en-US" dirty="0"/>
              <a:t>Aqui ejecutamos esta consulta y vemos que nos </a:t>
            </a:r>
            <a:r>
              <a:rPr lang="en-US" b="1" dirty="0"/>
              <a:t>devuelve 280 ventas, es decir 280 Registros </a:t>
            </a:r>
            <a:r>
              <a:rPr lang="en-US" dirty="0"/>
              <a:t>en ese rango de fecha que tenemos aqui, y que vemos esta en la columna fecha, esos mismo parámetros los vamos a introducer de muestra, el caso de ustedes, hagan los mismo con lo datos que tengan.</a:t>
            </a:r>
            <a:endParaRPr lang="es-ES" dirty="0"/>
          </a:p>
        </p:txBody>
      </p:sp>
      <p:pic>
        <p:nvPicPr>
          <p:cNvPr id="6" name="Imagen 5">
            <a:extLst>
              <a:ext uri="{FF2B5EF4-FFF2-40B4-BE49-F238E27FC236}">
                <a16:creationId xmlns:a16="http://schemas.microsoft.com/office/drawing/2014/main" id="{40E8A722-99C7-506B-3C7C-2E984306FEFE}"/>
              </a:ext>
            </a:extLst>
          </p:cNvPr>
          <p:cNvPicPr>
            <a:picLocks noChangeAspect="1"/>
          </p:cNvPicPr>
          <p:nvPr/>
        </p:nvPicPr>
        <p:blipFill>
          <a:blip r:embed="rId2"/>
          <a:stretch>
            <a:fillRect/>
          </a:stretch>
        </p:blipFill>
        <p:spPr>
          <a:xfrm>
            <a:off x="-3" y="2477043"/>
            <a:ext cx="12192000" cy="3504114"/>
          </a:xfrm>
          <a:prstGeom prst="rect">
            <a:avLst/>
          </a:prstGeom>
        </p:spPr>
      </p:pic>
    </p:spTree>
    <p:extLst>
      <p:ext uri="{BB962C8B-B14F-4D97-AF65-F5344CB8AC3E}">
        <p14:creationId xmlns:p14="http://schemas.microsoft.com/office/powerpoint/2010/main" val="28393752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3FB2A0E3-0E8F-7BC1-4645-36B2C5AA1384}"/>
              </a:ext>
            </a:extLst>
          </p:cNvPr>
          <p:cNvSpPr txBox="1"/>
          <p:nvPr/>
        </p:nvSpPr>
        <p:spPr>
          <a:xfrm>
            <a:off x="325315" y="131885"/>
            <a:ext cx="11315700" cy="646331"/>
          </a:xfrm>
          <a:prstGeom prst="rect">
            <a:avLst/>
          </a:prstGeom>
          <a:noFill/>
        </p:spPr>
        <p:txBody>
          <a:bodyPr wrap="square" rtlCol="0">
            <a:spAutoFit/>
          </a:bodyPr>
          <a:lstStyle/>
          <a:p>
            <a:pPr algn="ctr"/>
            <a:r>
              <a:rPr lang="es-DO" b="1" dirty="0"/>
              <a:t>Pero si tomamos nuestro Procedimiento Almacenado, y hacemos la consulta real, vemos como nos trae los mismos registros.</a:t>
            </a:r>
          </a:p>
        </p:txBody>
      </p:sp>
      <p:sp>
        <p:nvSpPr>
          <p:cNvPr id="4" name="CuadroTexto 3">
            <a:extLst>
              <a:ext uri="{FF2B5EF4-FFF2-40B4-BE49-F238E27FC236}">
                <a16:creationId xmlns:a16="http://schemas.microsoft.com/office/drawing/2014/main" id="{51BDD17A-F918-492C-D89C-CB08E6116114}"/>
              </a:ext>
            </a:extLst>
          </p:cNvPr>
          <p:cNvSpPr txBox="1"/>
          <p:nvPr/>
        </p:nvSpPr>
        <p:spPr>
          <a:xfrm>
            <a:off x="1963616" y="1004474"/>
            <a:ext cx="8264768" cy="369332"/>
          </a:xfrm>
          <a:prstGeom prst="rect">
            <a:avLst/>
          </a:prstGeom>
          <a:noFill/>
        </p:spPr>
        <p:txBody>
          <a:bodyPr wrap="square">
            <a:spAutoFit/>
          </a:bodyPr>
          <a:lstStyle/>
          <a:p>
            <a:r>
              <a:rPr lang="es-DO" sz="1800" dirty="0">
                <a:solidFill>
                  <a:srgbClr val="0000FF"/>
                </a:solidFill>
                <a:latin typeface="Consolas" panose="020B0609020204030204" pitchFamily="49" charset="0"/>
              </a:rPr>
              <a:t>EXEC</a:t>
            </a:r>
            <a:r>
              <a:rPr lang="es-DO" sz="1800" dirty="0">
                <a:solidFill>
                  <a:srgbClr val="000000"/>
                </a:solidFill>
                <a:latin typeface="Consolas" panose="020B0609020204030204" pitchFamily="49" charset="0"/>
              </a:rPr>
              <a:t> SP_Ventas_PorFecha_v_2023_2</a:t>
            </a:r>
            <a:r>
              <a:rPr lang="es-DO" sz="1800" dirty="0">
                <a:solidFill>
                  <a:srgbClr val="0000FF"/>
                </a:solidFill>
                <a:latin typeface="Consolas" panose="020B0609020204030204" pitchFamily="49" charset="0"/>
              </a:rPr>
              <a:t> </a:t>
            </a:r>
            <a:r>
              <a:rPr lang="es-DO" sz="1800" dirty="0">
                <a:solidFill>
                  <a:srgbClr val="FF0000"/>
                </a:solidFill>
                <a:latin typeface="Consolas" panose="020B0609020204030204" pitchFamily="49" charset="0"/>
              </a:rPr>
              <a:t>'2020-01-01'</a:t>
            </a:r>
            <a:r>
              <a:rPr lang="es-DO" sz="1800" dirty="0">
                <a:solidFill>
                  <a:srgbClr val="808080"/>
                </a:solidFill>
                <a:latin typeface="Consolas" panose="020B0609020204030204" pitchFamily="49" charset="0"/>
              </a:rPr>
              <a:t>,</a:t>
            </a:r>
            <a:r>
              <a:rPr lang="es-DO" sz="1800" dirty="0">
                <a:solidFill>
                  <a:srgbClr val="000000"/>
                </a:solidFill>
                <a:latin typeface="Consolas" panose="020B0609020204030204" pitchFamily="49" charset="0"/>
              </a:rPr>
              <a:t> </a:t>
            </a:r>
            <a:r>
              <a:rPr lang="es-DO" sz="1800" dirty="0">
                <a:solidFill>
                  <a:srgbClr val="FF0000"/>
                </a:solidFill>
                <a:latin typeface="Consolas" panose="020B0609020204030204" pitchFamily="49" charset="0"/>
              </a:rPr>
              <a:t>'2023-31-12'</a:t>
            </a:r>
            <a:r>
              <a:rPr lang="es-DO" sz="1800" dirty="0">
                <a:solidFill>
                  <a:srgbClr val="808080"/>
                </a:solidFill>
                <a:latin typeface="Consolas" panose="020B0609020204030204" pitchFamily="49" charset="0"/>
              </a:rPr>
              <a:t>;</a:t>
            </a:r>
            <a:endParaRPr lang="es-DO" dirty="0"/>
          </a:p>
        </p:txBody>
      </p:sp>
      <p:pic>
        <p:nvPicPr>
          <p:cNvPr id="6" name="Imagen 5">
            <a:extLst>
              <a:ext uri="{FF2B5EF4-FFF2-40B4-BE49-F238E27FC236}">
                <a16:creationId xmlns:a16="http://schemas.microsoft.com/office/drawing/2014/main" id="{B766B611-92B1-B6F6-ED51-A4125A6014A8}"/>
              </a:ext>
            </a:extLst>
          </p:cNvPr>
          <p:cNvPicPr>
            <a:picLocks noChangeAspect="1"/>
          </p:cNvPicPr>
          <p:nvPr/>
        </p:nvPicPr>
        <p:blipFill>
          <a:blip r:embed="rId2"/>
          <a:stretch>
            <a:fillRect/>
          </a:stretch>
        </p:blipFill>
        <p:spPr>
          <a:xfrm>
            <a:off x="0" y="1696072"/>
            <a:ext cx="12192000" cy="3465856"/>
          </a:xfrm>
          <a:prstGeom prst="rect">
            <a:avLst/>
          </a:prstGeom>
        </p:spPr>
      </p:pic>
    </p:spTree>
    <p:extLst>
      <p:ext uri="{BB962C8B-B14F-4D97-AF65-F5344CB8AC3E}">
        <p14:creationId xmlns:p14="http://schemas.microsoft.com/office/powerpoint/2010/main" val="5081082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D017D16B-A366-48C6-9AF7-594EDA8EEF53}"/>
              </a:ext>
            </a:extLst>
          </p:cNvPr>
          <p:cNvSpPr txBox="1"/>
          <p:nvPr/>
        </p:nvSpPr>
        <p:spPr>
          <a:xfrm>
            <a:off x="408498" y="388620"/>
            <a:ext cx="11375004" cy="646331"/>
          </a:xfrm>
          <a:prstGeom prst="rect">
            <a:avLst/>
          </a:prstGeom>
          <a:noFill/>
        </p:spPr>
        <p:txBody>
          <a:bodyPr wrap="square" rtlCol="0">
            <a:spAutoFit/>
          </a:bodyPr>
          <a:lstStyle/>
          <a:p>
            <a:pPr algn="just"/>
            <a:r>
              <a:rPr lang="en-US" dirty="0"/>
              <a:t>Introducimos los datos de </a:t>
            </a:r>
            <a:r>
              <a:rPr lang="en-US" b="1" dirty="0"/>
              <a:t>fecha x, a fecha x</a:t>
            </a:r>
            <a:r>
              <a:rPr lang="en-US" dirty="0"/>
              <a:t>, y le damos aceptar, y vemos que ahora se ha agregado </a:t>
            </a:r>
            <a:r>
              <a:rPr lang="es-ES" sz="1800" b="1" dirty="0">
                <a:solidFill>
                  <a:srgbClr val="000000"/>
                </a:solidFill>
                <a:latin typeface="Consolas" panose="020B0609020204030204" pitchFamily="49" charset="0"/>
              </a:rPr>
              <a:t>SP_Ventas_PorFecha_v_2023_2</a:t>
            </a:r>
            <a:r>
              <a:rPr lang="en-US" b="1" dirty="0"/>
              <a:t>;1</a:t>
            </a:r>
            <a:r>
              <a:rPr lang="en-US" dirty="0"/>
              <a:t>, a la Ventana del Lado, le damos aceptar.</a:t>
            </a:r>
            <a:endParaRPr lang="es-ES" dirty="0"/>
          </a:p>
        </p:txBody>
      </p:sp>
      <p:pic>
        <p:nvPicPr>
          <p:cNvPr id="2" name="Imagen 1">
            <a:extLst>
              <a:ext uri="{FF2B5EF4-FFF2-40B4-BE49-F238E27FC236}">
                <a16:creationId xmlns:a16="http://schemas.microsoft.com/office/drawing/2014/main" id="{17F50251-F5DB-EEED-887F-CC47ADA35960}"/>
              </a:ext>
            </a:extLst>
          </p:cNvPr>
          <p:cNvPicPr>
            <a:picLocks noChangeAspect="1"/>
          </p:cNvPicPr>
          <p:nvPr/>
        </p:nvPicPr>
        <p:blipFill>
          <a:blip r:embed="rId2"/>
          <a:stretch>
            <a:fillRect/>
          </a:stretch>
        </p:blipFill>
        <p:spPr>
          <a:xfrm>
            <a:off x="527334" y="1816483"/>
            <a:ext cx="5743713" cy="4137354"/>
          </a:xfrm>
          <a:prstGeom prst="rect">
            <a:avLst/>
          </a:prstGeom>
        </p:spPr>
      </p:pic>
      <p:pic>
        <p:nvPicPr>
          <p:cNvPr id="9" name="Imagen 8">
            <a:extLst>
              <a:ext uri="{FF2B5EF4-FFF2-40B4-BE49-F238E27FC236}">
                <a16:creationId xmlns:a16="http://schemas.microsoft.com/office/drawing/2014/main" id="{14288E5D-9278-E2C5-FB9C-4A5B8A51F6B2}"/>
              </a:ext>
            </a:extLst>
          </p:cNvPr>
          <p:cNvPicPr>
            <a:picLocks noChangeAspect="1"/>
          </p:cNvPicPr>
          <p:nvPr/>
        </p:nvPicPr>
        <p:blipFill>
          <a:blip r:embed="rId3"/>
          <a:stretch>
            <a:fillRect/>
          </a:stretch>
        </p:blipFill>
        <p:spPr>
          <a:xfrm>
            <a:off x="6572250" y="1585002"/>
            <a:ext cx="5446417" cy="4884378"/>
          </a:xfrm>
          <a:prstGeom prst="rect">
            <a:avLst/>
          </a:prstGeom>
        </p:spPr>
      </p:pic>
    </p:spTree>
    <p:extLst>
      <p:ext uri="{BB962C8B-B14F-4D97-AF65-F5344CB8AC3E}">
        <p14:creationId xmlns:p14="http://schemas.microsoft.com/office/powerpoint/2010/main" val="3602224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Una captura de pantalla de una computadora&#10;&#10;Descripción generada automáticamente">
            <a:extLst>
              <a:ext uri="{FF2B5EF4-FFF2-40B4-BE49-F238E27FC236}">
                <a16:creationId xmlns:a16="http://schemas.microsoft.com/office/drawing/2014/main" id="{28287465-7DAC-26C2-6940-6919DFFBA8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592" y="744852"/>
            <a:ext cx="10004088" cy="6004812"/>
          </a:xfrm>
          <a:prstGeom prst="rect">
            <a:avLst/>
          </a:prstGeom>
        </p:spPr>
      </p:pic>
      <p:sp>
        <p:nvSpPr>
          <p:cNvPr id="4" name="CuadroTexto 3">
            <a:extLst>
              <a:ext uri="{FF2B5EF4-FFF2-40B4-BE49-F238E27FC236}">
                <a16:creationId xmlns:a16="http://schemas.microsoft.com/office/drawing/2014/main" id="{103C9274-CED4-D1CD-3E8D-8F8200A66030}"/>
              </a:ext>
            </a:extLst>
          </p:cNvPr>
          <p:cNvSpPr txBox="1"/>
          <p:nvPr/>
        </p:nvSpPr>
        <p:spPr>
          <a:xfrm>
            <a:off x="199176" y="108336"/>
            <a:ext cx="11760451" cy="369332"/>
          </a:xfrm>
          <a:prstGeom prst="rect">
            <a:avLst/>
          </a:prstGeom>
          <a:noFill/>
        </p:spPr>
        <p:txBody>
          <a:bodyPr wrap="square" rtlCol="0">
            <a:spAutoFit/>
          </a:bodyPr>
          <a:lstStyle/>
          <a:p>
            <a:pPr algn="ctr"/>
            <a:r>
              <a:rPr lang="es-ES" dirty="0"/>
              <a:t>En nuestro servidor SQL Server, tenemos una nuestra base de datos y Este diagrama con nuestras tablas y relaciones.</a:t>
            </a:r>
            <a:endParaRPr lang="en-US" dirty="0"/>
          </a:p>
        </p:txBody>
      </p:sp>
    </p:spTree>
    <p:extLst>
      <p:ext uri="{BB962C8B-B14F-4D97-AF65-F5344CB8AC3E}">
        <p14:creationId xmlns:p14="http://schemas.microsoft.com/office/powerpoint/2010/main" val="11829042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FC4F6B90-5FE8-7E0D-050D-B452818B179B}"/>
              </a:ext>
            </a:extLst>
          </p:cNvPr>
          <p:cNvPicPr>
            <a:picLocks noChangeAspect="1"/>
          </p:cNvPicPr>
          <p:nvPr/>
        </p:nvPicPr>
        <p:blipFill>
          <a:blip r:embed="rId2"/>
          <a:stretch>
            <a:fillRect/>
          </a:stretch>
        </p:blipFill>
        <p:spPr>
          <a:xfrm>
            <a:off x="323986" y="2110800"/>
            <a:ext cx="6916808" cy="3832800"/>
          </a:xfrm>
          <a:prstGeom prst="rect">
            <a:avLst/>
          </a:prstGeom>
        </p:spPr>
      </p:pic>
      <p:sp>
        <p:nvSpPr>
          <p:cNvPr id="4" name="CuadroTexto 3">
            <a:extLst>
              <a:ext uri="{FF2B5EF4-FFF2-40B4-BE49-F238E27FC236}">
                <a16:creationId xmlns:a16="http://schemas.microsoft.com/office/drawing/2014/main" id="{B64F2CB4-3E14-4D59-BAE8-E40910952FC2}"/>
              </a:ext>
            </a:extLst>
          </p:cNvPr>
          <p:cNvSpPr txBox="1"/>
          <p:nvPr/>
        </p:nvSpPr>
        <p:spPr>
          <a:xfrm>
            <a:off x="199504" y="133004"/>
            <a:ext cx="11845637" cy="1477328"/>
          </a:xfrm>
          <a:prstGeom prst="rect">
            <a:avLst/>
          </a:prstGeom>
          <a:noFill/>
        </p:spPr>
        <p:txBody>
          <a:bodyPr wrap="square" rtlCol="0">
            <a:spAutoFit/>
          </a:bodyPr>
          <a:lstStyle/>
          <a:p>
            <a:pPr algn="just"/>
            <a:r>
              <a:rPr lang="en-US" dirty="0"/>
              <a:t>Ahora aqui podemos ver como nos trae el </a:t>
            </a:r>
            <a:r>
              <a:rPr lang="en-US" b="1" dirty="0"/>
              <a:t>procedimientos</a:t>
            </a:r>
            <a:r>
              <a:rPr lang="en-US" dirty="0"/>
              <a:t>, y nos trae todos los campos de la tabla ventas, y ahora vamos a crear nuestro reporte, lo primero es que debemos saber como queremos Presentar el reporte, si de forma vertical o horizontal, de acuerdo a los datos que tenemos, vamos en mi caso a ponerlo horizontal, eso lo Hacemos dando clic derecho, le damos en Diseño, configuracion de Pagina, y alli se abre una Ventana donde solo marcamos horizontal, pueden hacer algunos otros cambios, pero para los fines con este esta mas que bien.</a:t>
            </a:r>
            <a:endParaRPr lang="es-ES" dirty="0"/>
          </a:p>
        </p:txBody>
      </p:sp>
      <p:pic>
        <p:nvPicPr>
          <p:cNvPr id="6" name="Imagen 5">
            <a:extLst>
              <a:ext uri="{FF2B5EF4-FFF2-40B4-BE49-F238E27FC236}">
                <a16:creationId xmlns:a16="http://schemas.microsoft.com/office/drawing/2014/main" id="{8ACE8DAE-7BDC-4F1B-A9BF-0203C33BB328}"/>
              </a:ext>
            </a:extLst>
          </p:cNvPr>
          <p:cNvPicPr>
            <a:picLocks noChangeAspect="1"/>
          </p:cNvPicPr>
          <p:nvPr/>
        </p:nvPicPr>
        <p:blipFill>
          <a:blip r:embed="rId2"/>
          <a:stretch>
            <a:fillRect/>
          </a:stretch>
        </p:blipFill>
        <p:spPr>
          <a:xfrm>
            <a:off x="7554520" y="1432800"/>
            <a:ext cx="4037269" cy="1929723"/>
          </a:xfrm>
          <a:prstGeom prst="rect">
            <a:avLst/>
          </a:prstGeom>
        </p:spPr>
      </p:pic>
      <p:pic>
        <p:nvPicPr>
          <p:cNvPr id="8" name="Imagen 7">
            <a:extLst>
              <a:ext uri="{FF2B5EF4-FFF2-40B4-BE49-F238E27FC236}">
                <a16:creationId xmlns:a16="http://schemas.microsoft.com/office/drawing/2014/main" id="{0F214874-CB63-4714-8B74-664C985620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0791" y="3420005"/>
            <a:ext cx="3584725" cy="3078866"/>
          </a:xfrm>
          <a:prstGeom prst="rect">
            <a:avLst/>
          </a:prstGeom>
        </p:spPr>
      </p:pic>
      <p:sp>
        <p:nvSpPr>
          <p:cNvPr id="9" name="Rectángulo: esquinas redondeadas 8">
            <a:extLst>
              <a:ext uri="{FF2B5EF4-FFF2-40B4-BE49-F238E27FC236}">
                <a16:creationId xmlns:a16="http://schemas.microsoft.com/office/drawing/2014/main" id="{2D937BD4-DCEF-4095-9A2C-251567347498}"/>
              </a:ext>
            </a:extLst>
          </p:cNvPr>
          <p:cNvSpPr/>
          <p:nvPr/>
        </p:nvSpPr>
        <p:spPr>
          <a:xfrm>
            <a:off x="10681853" y="4959438"/>
            <a:ext cx="623455" cy="194452"/>
          </a:xfrm>
          <a:prstGeom prst="roundRect">
            <a:avLst/>
          </a:prstGeom>
          <a:noFill/>
          <a:ln>
            <a:solidFill>
              <a:srgbClr val="FFC000"/>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5" name="Conector recto de flecha 4">
            <a:extLst>
              <a:ext uri="{FF2B5EF4-FFF2-40B4-BE49-F238E27FC236}">
                <a16:creationId xmlns:a16="http://schemas.microsoft.com/office/drawing/2014/main" id="{1DB7D129-FD10-4FAB-8702-1CBCE2F2311E}"/>
              </a:ext>
            </a:extLst>
          </p:cNvPr>
          <p:cNvCxnSpPr>
            <a:cxnSpLocks/>
          </p:cNvCxnSpPr>
          <p:nvPr/>
        </p:nvCxnSpPr>
        <p:spPr>
          <a:xfrm flipV="1">
            <a:off x="1400175" y="437882"/>
            <a:ext cx="3081673" cy="24100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87949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2470C9D-C688-4878-BD93-393BE73B623C}"/>
              </a:ext>
            </a:extLst>
          </p:cNvPr>
          <p:cNvSpPr txBox="1"/>
          <p:nvPr/>
        </p:nvSpPr>
        <p:spPr>
          <a:xfrm>
            <a:off x="277090" y="318392"/>
            <a:ext cx="11637819" cy="1477328"/>
          </a:xfrm>
          <a:prstGeom prst="rect">
            <a:avLst/>
          </a:prstGeom>
          <a:noFill/>
        </p:spPr>
        <p:txBody>
          <a:bodyPr wrap="square">
            <a:spAutoFit/>
          </a:bodyPr>
          <a:lstStyle/>
          <a:p>
            <a:pPr algn="just"/>
            <a:r>
              <a:rPr lang="en-US" dirty="0"/>
              <a:t>Aqui solo debemos ver cuales datos queremos mostrar en el reporte, como son (</a:t>
            </a:r>
            <a:r>
              <a:rPr lang="en-US" b="1" dirty="0" err="1"/>
              <a:t>Id_venta</a:t>
            </a:r>
            <a:r>
              <a:rPr lang="en-US" b="1" dirty="0"/>
              <a:t>, fecha, Pais, Cliente, Vendedor, </a:t>
            </a:r>
            <a:r>
              <a:rPr lang="en-US" b="1" dirty="0" err="1"/>
              <a:t>modelo</a:t>
            </a:r>
            <a:r>
              <a:rPr lang="en-US" b="1" dirty="0"/>
              <a:t>, Categoria,  Cantidad, Precio y Monto, etc</a:t>
            </a:r>
            <a:r>
              <a:rPr lang="en-US" dirty="0"/>
              <a:t>), a ;la </a:t>
            </a:r>
            <a:r>
              <a:rPr lang="en-US" b="1" dirty="0"/>
              <a:t>seccion 3 (Detalles), </a:t>
            </a:r>
            <a:r>
              <a:rPr lang="en-US" dirty="0"/>
              <a:t>alli vamos arrastrando y colocando de acuerdo al orden especificado, aqui solo lo soltamos y lo acomodamos de tal forma que quede como vemos aqui, al soltarlo en la Seccion3, veremos que tambien muestra el dato en la seccion2, y en esa seccion pueden Editar el campo, y darles formatos, colores, etc, que veremos a continuación.</a:t>
            </a:r>
            <a:endParaRPr lang="es-ES" dirty="0"/>
          </a:p>
        </p:txBody>
      </p:sp>
      <p:pic>
        <p:nvPicPr>
          <p:cNvPr id="4" name="Imagen 3">
            <a:extLst>
              <a:ext uri="{FF2B5EF4-FFF2-40B4-BE49-F238E27FC236}">
                <a16:creationId xmlns:a16="http://schemas.microsoft.com/office/drawing/2014/main" id="{46C37AE9-5DEF-0655-3227-D4B50CA66DF3}"/>
              </a:ext>
            </a:extLst>
          </p:cNvPr>
          <p:cNvPicPr>
            <a:picLocks noChangeAspect="1"/>
          </p:cNvPicPr>
          <p:nvPr/>
        </p:nvPicPr>
        <p:blipFill>
          <a:blip r:embed="rId2"/>
          <a:stretch>
            <a:fillRect/>
          </a:stretch>
        </p:blipFill>
        <p:spPr>
          <a:xfrm>
            <a:off x="0" y="2108804"/>
            <a:ext cx="12192000" cy="4031042"/>
          </a:xfrm>
          <a:prstGeom prst="rect">
            <a:avLst/>
          </a:prstGeom>
        </p:spPr>
      </p:pic>
    </p:spTree>
    <p:extLst>
      <p:ext uri="{BB962C8B-B14F-4D97-AF65-F5344CB8AC3E}">
        <p14:creationId xmlns:p14="http://schemas.microsoft.com/office/powerpoint/2010/main" val="4739398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9BE55AA-33D6-4DB4-BD2F-A4134E63D517}"/>
              </a:ext>
            </a:extLst>
          </p:cNvPr>
          <p:cNvSpPr txBox="1"/>
          <p:nvPr/>
        </p:nvSpPr>
        <p:spPr>
          <a:xfrm>
            <a:off x="446809" y="403072"/>
            <a:ext cx="11400261" cy="646331"/>
          </a:xfrm>
          <a:prstGeom prst="rect">
            <a:avLst/>
          </a:prstGeom>
          <a:noFill/>
        </p:spPr>
        <p:txBody>
          <a:bodyPr wrap="square" rtlCol="0">
            <a:spAutoFit/>
          </a:bodyPr>
          <a:lstStyle/>
          <a:p>
            <a:pPr algn="just"/>
            <a:r>
              <a:rPr lang="en-US" dirty="0"/>
              <a:t>Aqui podemos darle formatos, Selecionamos en la seccion2, todos los elementos, y con ellos juntos le damos clic a uno derecho, y escogemos Dar formato a varios objetivos, vamos a Fuente, y alli podemos cambiar tamaño, color, etc.</a:t>
            </a:r>
            <a:endParaRPr lang="es-ES" dirty="0"/>
          </a:p>
        </p:txBody>
      </p:sp>
      <p:pic>
        <p:nvPicPr>
          <p:cNvPr id="5" name="Imagen 4">
            <a:extLst>
              <a:ext uri="{FF2B5EF4-FFF2-40B4-BE49-F238E27FC236}">
                <a16:creationId xmlns:a16="http://schemas.microsoft.com/office/drawing/2014/main" id="{1B3F0511-16A4-5544-8047-D2BDC8FEFDD6}"/>
              </a:ext>
            </a:extLst>
          </p:cNvPr>
          <p:cNvPicPr>
            <a:picLocks noChangeAspect="1"/>
          </p:cNvPicPr>
          <p:nvPr/>
        </p:nvPicPr>
        <p:blipFill>
          <a:blip r:embed="rId2"/>
          <a:stretch>
            <a:fillRect/>
          </a:stretch>
        </p:blipFill>
        <p:spPr>
          <a:xfrm>
            <a:off x="0" y="1317139"/>
            <a:ext cx="12192000" cy="4223721"/>
          </a:xfrm>
          <a:prstGeom prst="rect">
            <a:avLst/>
          </a:prstGeom>
        </p:spPr>
      </p:pic>
    </p:spTree>
    <p:extLst>
      <p:ext uri="{BB962C8B-B14F-4D97-AF65-F5344CB8AC3E}">
        <p14:creationId xmlns:p14="http://schemas.microsoft.com/office/powerpoint/2010/main" val="3265170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C66AF07-194B-479F-A690-29E69C7829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244" y="961904"/>
            <a:ext cx="4306629" cy="5574272"/>
          </a:xfrm>
          <a:prstGeom prst="rect">
            <a:avLst/>
          </a:prstGeom>
        </p:spPr>
      </p:pic>
      <p:pic>
        <p:nvPicPr>
          <p:cNvPr id="5" name="Imagen 4">
            <a:extLst>
              <a:ext uri="{FF2B5EF4-FFF2-40B4-BE49-F238E27FC236}">
                <a16:creationId xmlns:a16="http://schemas.microsoft.com/office/drawing/2014/main" id="{6AB31FEA-6729-4DFA-9486-EC859F2C77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6053" y="961904"/>
            <a:ext cx="4270703" cy="5574272"/>
          </a:xfrm>
          <a:prstGeom prst="rect">
            <a:avLst/>
          </a:prstGeom>
        </p:spPr>
      </p:pic>
      <p:sp>
        <p:nvSpPr>
          <p:cNvPr id="6" name="Flecha: a la derecha 5">
            <a:extLst>
              <a:ext uri="{FF2B5EF4-FFF2-40B4-BE49-F238E27FC236}">
                <a16:creationId xmlns:a16="http://schemas.microsoft.com/office/drawing/2014/main" id="{61955426-7D34-46CF-ABEC-99D32A85CC27}"/>
              </a:ext>
            </a:extLst>
          </p:cNvPr>
          <p:cNvSpPr/>
          <p:nvPr/>
        </p:nvSpPr>
        <p:spPr>
          <a:xfrm>
            <a:off x="5660968" y="3108960"/>
            <a:ext cx="1113905" cy="640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CuadroTexto 6">
            <a:extLst>
              <a:ext uri="{FF2B5EF4-FFF2-40B4-BE49-F238E27FC236}">
                <a16:creationId xmlns:a16="http://schemas.microsoft.com/office/drawing/2014/main" id="{E3C9378E-6F66-46AC-BEC0-D6CF9C4C0600}"/>
              </a:ext>
            </a:extLst>
          </p:cNvPr>
          <p:cNvSpPr txBox="1"/>
          <p:nvPr/>
        </p:nvSpPr>
        <p:spPr>
          <a:xfrm>
            <a:off x="290945" y="174567"/>
            <a:ext cx="11679382" cy="646331"/>
          </a:xfrm>
          <a:prstGeom prst="rect">
            <a:avLst/>
          </a:prstGeom>
          <a:noFill/>
        </p:spPr>
        <p:txBody>
          <a:bodyPr wrap="square" rtlCol="0">
            <a:spAutoFit/>
          </a:bodyPr>
          <a:lstStyle/>
          <a:p>
            <a:pPr algn="just"/>
            <a:r>
              <a:rPr lang="en-US" dirty="0"/>
              <a:t>Como vemos podemos cambiar algunas de las propiedades, y con ello le damos aceptar y veamos como quedan los encabezado.</a:t>
            </a:r>
            <a:endParaRPr lang="es-ES" dirty="0"/>
          </a:p>
        </p:txBody>
      </p:sp>
    </p:spTree>
    <p:extLst>
      <p:ext uri="{BB962C8B-B14F-4D97-AF65-F5344CB8AC3E}">
        <p14:creationId xmlns:p14="http://schemas.microsoft.com/office/powerpoint/2010/main" val="10922168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2DED67EF-533B-482F-AABB-F648C47F6C13}"/>
              </a:ext>
            </a:extLst>
          </p:cNvPr>
          <p:cNvSpPr txBox="1"/>
          <p:nvPr/>
        </p:nvSpPr>
        <p:spPr>
          <a:xfrm>
            <a:off x="299258" y="191193"/>
            <a:ext cx="11671069" cy="369332"/>
          </a:xfrm>
          <a:prstGeom prst="rect">
            <a:avLst/>
          </a:prstGeom>
          <a:noFill/>
        </p:spPr>
        <p:txBody>
          <a:bodyPr wrap="square" rtlCol="0">
            <a:spAutoFit/>
          </a:bodyPr>
          <a:lstStyle/>
          <a:p>
            <a:r>
              <a:rPr lang="en-US" dirty="0"/>
              <a:t>Aqui vemos como ha Cambiado de color, y de tamaño, lo que permite tener mejor vision de ellos.</a:t>
            </a:r>
            <a:endParaRPr lang="es-ES" dirty="0"/>
          </a:p>
        </p:txBody>
      </p:sp>
      <p:sp>
        <p:nvSpPr>
          <p:cNvPr id="6" name="CuadroTexto 5">
            <a:extLst>
              <a:ext uri="{FF2B5EF4-FFF2-40B4-BE49-F238E27FC236}">
                <a16:creationId xmlns:a16="http://schemas.microsoft.com/office/drawing/2014/main" id="{E788650E-1F76-4FC1-A334-D934CDC5FD53}"/>
              </a:ext>
            </a:extLst>
          </p:cNvPr>
          <p:cNvSpPr txBox="1"/>
          <p:nvPr/>
        </p:nvSpPr>
        <p:spPr>
          <a:xfrm>
            <a:off x="299257" y="4161985"/>
            <a:ext cx="11671069" cy="1200329"/>
          </a:xfrm>
          <a:prstGeom prst="rect">
            <a:avLst/>
          </a:prstGeom>
          <a:noFill/>
        </p:spPr>
        <p:txBody>
          <a:bodyPr wrap="square" rtlCol="0">
            <a:spAutoFit/>
          </a:bodyPr>
          <a:lstStyle/>
          <a:p>
            <a:pPr algn="just"/>
            <a:r>
              <a:rPr lang="en-US" dirty="0"/>
              <a:t>Si vemos mas abajo en el reporte, existen dos opciones, una Informe principal, y otra vista previa de Informe principal, le vamos a dar al Segundo, y veremos como esta quedando nuestro reporte de ventas, y como nos ha llamado exactamente los datos como hemos indicado en la muestra que nos pidio, y debe exactamente coincidir con la consulta que hemos realizado en el SQL Server.</a:t>
            </a:r>
            <a:endParaRPr lang="es-ES" dirty="0"/>
          </a:p>
        </p:txBody>
      </p:sp>
      <p:pic>
        <p:nvPicPr>
          <p:cNvPr id="3" name="Imagen 2">
            <a:extLst>
              <a:ext uri="{FF2B5EF4-FFF2-40B4-BE49-F238E27FC236}">
                <a16:creationId xmlns:a16="http://schemas.microsoft.com/office/drawing/2014/main" id="{AA4557FC-B290-2EAB-1362-3C02BB021852}"/>
              </a:ext>
            </a:extLst>
          </p:cNvPr>
          <p:cNvPicPr>
            <a:picLocks noChangeAspect="1"/>
          </p:cNvPicPr>
          <p:nvPr/>
        </p:nvPicPr>
        <p:blipFill>
          <a:blip r:embed="rId2"/>
          <a:stretch>
            <a:fillRect/>
          </a:stretch>
        </p:blipFill>
        <p:spPr>
          <a:xfrm>
            <a:off x="0" y="787888"/>
            <a:ext cx="12192000" cy="3248201"/>
          </a:xfrm>
          <a:prstGeom prst="rect">
            <a:avLst/>
          </a:prstGeom>
        </p:spPr>
      </p:pic>
      <p:pic>
        <p:nvPicPr>
          <p:cNvPr id="5" name="Imagen 4">
            <a:extLst>
              <a:ext uri="{FF2B5EF4-FFF2-40B4-BE49-F238E27FC236}">
                <a16:creationId xmlns:a16="http://schemas.microsoft.com/office/drawing/2014/main" id="{93B8547E-C9E3-0857-F1BB-711F7F7EE5FA}"/>
              </a:ext>
            </a:extLst>
          </p:cNvPr>
          <p:cNvPicPr>
            <a:picLocks noChangeAspect="1"/>
          </p:cNvPicPr>
          <p:nvPr/>
        </p:nvPicPr>
        <p:blipFill>
          <a:blip r:embed="rId3"/>
          <a:stretch>
            <a:fillRect/>
          </a:stretch>
        </p:blipFill>
        <p:spPr>
          <a:xfrm>
            <a:off x="4267237" y="5200216"/>
            <a:ext cx="4998646" cy="1365206"/>
          </a:xfrm>
          <a:prstGeom prst="rect">
            <a:avLst/>
          </a:prstGeom>
        </p:spPr>
      </p:pic>
    </p:spTree>
    <p:extLst>
      <p:ext uri="{BB962C8B-B14F-4D97-AF65-F5344CB8AC3E}">
        <p14:creationId xmlns:p14="http://schemas.microsoft.com/office/powerpoint/2010/main" val="12518472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2C0BE91D-9E22-4612-95A0-4590E0865F43}"/>
              </a:ext>
            </a:extLst>
          </p:cNvPr>
          <p:cNvSpPr txBox="1"/>
          <p:nvPr/>
        </p:nvSpPr>
        <p:spPr>
          <a:xfrm>
            <a:off x="1296785" y="67316"/>
            <a:ext cx="10003940" cy="369332"/>
          </a:xfrm>
          <a:prstGeom prst="rect">
            <a:avLst/>
          </a:prstGeom>
          <a:noFill/>
        </p:spPr>
        <p:txBody>
          <a:bodyPr wrap="square" rtlCol="0">
            <a:spAutoFit/>
          </a:bodyPr>
          <a:lstStyle/>
          <a:p>
            <a:r>
              <a:rPr lang="en-US" dirty="0"/>
              <a:t>Aqui vemos como va quedando el reporte, con los datos de la tabla ventas que le hemos indicado.</a:t>
            </a:r>
            <a:endParaRPr lang="es-ES" dirty="0"/>
          </a:p>
        </p:txBody>
      </p:sp>
      <p:pic>
        <p:nvPicPr>
          <p:cNvPr id="3" name="Imagen 2">
            <a:extLst>
              <a:ext uri="{FF2B5EF4-FFF2-40B4-BE49-F238E27FC236}">
                <a16:creationId xmlns:a16="http://schemas.microsoft.com/office/drawing/2014/main" id="{861ADFAA-F8B3-DB52-6760-5EF60AF0B4DA}"/>
              </a:ext>
            </a:extLst>
          </p:cNvPr>
          <p:cNvPicPr>
            <a:picLocks noChangeAspect="1"/>
          </p:cNvPicPr>
          <p:nvPr/>
        </p:nvPicPr>
        <p:blipFill>
          <a:blip r:embed="rId2"/>
          <a:stretch>
            <a:fillRect/>
          </a:stretch>
        </p:blipFill>
        <p:spPr>
          <a:xfrm>
            <a:off x="579491" y="532097"/>
            <a:ext cx="11033018" cy="6258587"/>
          </a:xfrm>
          <a:prstGeom prst="rect">
            <a:avLst/>
          </a:prstGeom>
        </p:spPr>
      </p:pic>
    </p:spTree>
    <p:extLst>
      <p:ext uri="{BB962C8B-B14F-4D97-AF65-F5344CB8AC3E}">
        <p14:creationId xmlns:p14="http://schemas.microsoft.com/office/powerpoint/2010/main" val="18695738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FBDB049-634D-435A-95E2-5A16728994D7}"/>
              </a:ext>
            </a:extLst>
          </p:cNvPr>
          <p:cNvSpPr txBox="1"/>
          <p:nvPr/>
        </p:nvSpPr>
        <p:spPr>
          <a:xfrm>
            <a:off x="399011" y="157942"/>
            <a:ext cx="11479876" cy="923330"/>
          </a:xfrm>
          <a:prstGeom prst="rect">
            <a:avLst/>
          </a:prstGeom>
          <a:noFill/>
        </p:spPr>
        <p:txBody>
          <a:bodyPr wrap="square" rtlCol="0">
            <a:spAutoFit/>
          </a:bodyPr>
          <a:lstStyle/>
          <a:p>
            <a:pPr algn="just"/>
            <a:r>
              <a:rPr lang="en-US" dirty="0"/>
              <a:t>Antes de seguir dandole formato a nuestro reporte, vamos a crear un nuevo Formulario, nos vamos a nuestro Explorador de Soluciones, en nuestro proyecto hacemos clic derecho, agregar, nuevo elemento, Elejimos Formulario (Windows Forms), y le ponemos de nombre =</a:t>
            </a:r>
            <a:r>
              <a:rPr lang="en-US" b="1" dirty="0"/>
              <a:t>ReporteVentas_fechas</a:t>
            </a:r>
            <a:r>
              <a:rPr lang="en-US" dirty="0"/>
              <a:t>, aceptar.</a:t>
            </a:r>
            <a:endParaRPr lang="es-ES" dirty="0"/>
          </a:p>
        </p:txBody>
      </p:sp>
      <p:pic>
        <p:nvPicPr>
          <p:cNvPr id="5" name="Imagen 4">
            <a:extLst>
              <a:ext uri="{FF2B5EF4-FFF2-40B4-BE49-F238E27FC236}">
                <a16:creationId xmlns:a16="http://schemas.microsoft.com/office/drawing/2014/main" id="{4EC009EE-F4BD-0EAD-BEC6-C34F25FB7EB6}"/>
              </a:ext>
            </a:extLst>
          </p:cNvPr>
          <p:cNvPicPr>
            <a:picLocks noChangeAspect="1"/>
          </p:cNvPicPr>
          <p:nvPr/>
        </p:nvPicPr>
        <p:blipFill>
          <a:blip r:embed="rId2"/>
          <a:stretch>
            <a:fillRect/>
          </a:stretch>
        </p:blipFill>
        <p:spPr>
          <a:xfrm>
            <a:off x="2190750" y="1082592"/>
            <a:ext cx="8172450" cy="5617466"/>
          </a:xfrm>
          <a:prstGeom prst="rect">
            <a:avLst/>
          </a:prstGeom>
        </p:spPr>
      </p:pic>
    </p:spTree>
    <p:extLst>
      <p:ext uri="{BB962C8B-B14F-4D97-AF65-F5344CB8AC3E}">
        <p14:creationId xmlns:p14="http://schemas.microsoft.com/office/powerpoint/2010/main" val="25078538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B95EAC4E-7BF5-4A6B-B01C-6FED458DCCF2}"/>
              </a:ext>
            </a:extLst>
          </p:cNvPr>
          <p:cNvSpPr txBox="1"/>
          <p:nvPr/>
        </p:nvSpPr>
        <p:spPr>
          <a:xfrm>
            <a:off x="66502" y="151417"/>
            <a:ext cx="11862262" cy="369332"/>
          </a:xfrm>
          <a:prstGeom prst="rect">
            <a:avLst/>
          </a:prstGeom>
          <a:noFill/>
        </p:spPr>
        <p:txBody>
          <a:bodyPr wrap="square" rtlCol="0">
            <a:spAutoFit/>
          </a:bodyPr>
          <a:lstStyle/>
          <a:p>
            <a:pPr algn="ctr"/>
            <a:r>
              <a:rPr lang="en-US" dirty="0"/>
              <a:t>Nos saldra una nueva Ventana como esta, la maximizamos un poco, y le vamos a agregar un reporte crystal report.</a:t>
            </a:r>
            <a:endParaRPr lang="es-ES" dirty="0"/>
          </a:p>
        </p:txBody>
      </p:sp>
      <p:pic>
        <p:nvPicPr>
          <p:cNvPr id="5" name="Imagen 4">
            <a:extLst>
              <a:ext uri="{FF2B5EF4-FFF2-40B4-BE49-F238E27FC236}">
                <a16:creationId xmlns:a16="http://schemas.microsoft.com/office/drawing/2014/main" id="{B8261404-245C-5099-2D08-65AFD4F4D4B3}"/>
              </a:ext>
            </a:extLst>
          </p:cNvPr>
          <p:cNvPicPr>
            <a:picLocks noChangeAspect="1"/>
          </p:cNvPicPr>
          <p:nvPr/>
        </p:nvPicPr>
        <p:blipFill>
          <a:blip r:embed="rId2"/>
          <a:stretch>
            <a:fillRect/>
          </a:stretch>
        </p:blipFill>
        <p:spPr>
          <a:xfrm>
            <a:off x="1090246" y="770378"/>
            <a:ext cx="9648559" cy="5718289"/>
          </a:xfrm>
          <a:prstGeom prst="rect">
            <a:avLst/>
          </a:prstGeom>
        </p:spPr>
      </p:pic>
    </p:spTree>
    <p:extLst>
      <p:ext uri="{BB962C8B-B14F-4D97-AF65-F5344CB8AC3E}">
        <p14:creationId xmlns:p14="http://schemas.microsoft.com/office/powerpoint/2010/main" val="16194505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E0E62B9-3480-4E97-AC78-6D7589BFE47D}"/>
              </a:ext>
            </a:extLst>
          </p:cNvPr>
          <p:cNvSpPr txBox="1"/>
          <p:nvPr/>
        </p:nvSpPr>
        <p:spPr>
          <a:xfrm>
            <a:off x="148243" y="141634"/>
            <a:ext cx="11895513" cy="923330"/>
          </a:xfrm>
          <a:prstGeom prst="rect">
            <a:avLst/>
          </a:prstGeom>
          <a:noFill/>
        </p:spPr>
        <p:txBody>
          <a:bodyPr wrap="square" rtlCol="0">
            <a:spAutoFit/>
          </a:bodyPr>
          <a:lstStyle/>
          <a:p>
            <a:pPr algn="just"/>
            <a:r>
              <a:rPr lang="en-US" dirty="0"/>
              <a:t>Aqui vamos a cuadro de Herramientas, buscamos la seccion de Creación de Reportes o Informes, buscamos alli </a:t>
            </a:r>
            <a:r>
              <a:rPr lang="en-US" b="1" dirty="0"/>
              <a:t>CrystalReportViwer</a:t>
            </a:r>
            <a:r>
              <a:rPr lang="en-US" dirty="0"/>
              <a:t>, y lo arrastramos al Formulario, tambien podemos cambiar algunas de sus propiedades, como que no se muestre el logo, algunos de esos controles, etc, pero para los fines los vamos a dejar asi. Volvemos al reporte.</a:t>
            </a:r>
            <a:endParaRPr lang="es-ES" dirty="0"/>
          </a:p>
        </p:txBody>
      </p:sp>
      <p:pic>
        <p:nvPicPr>
          <p:cNvPr id="5" name="Imagen 4">
            <a:extLst>
              <a:ext uri="{FF2B5EF4-FFF2-40B4-BE49-F238E27FC236}">
                <a16:creationId xmlns:a16="http://schemas.microsoft.com/office/drawing/2014/main" id="{3631F30B-8CA5-85F6-DB0E-1A8C83C2FA87}"/>
              </a:ext>
            </a:extLst>
          </p:cNvPr>
          <p:cNvPicPr>
            <a:picLocks noChangeAspect="1"/>
          </p:cNvPicPr>
          <p:nvPr/>
        </p:nvPicPr>
        <p:blipFill>
          <a:blip r:embed="rId2"/>
          <a:stretch>
            <a:fillRect/>
          </a:stretch>
        </p:blipFill>
        <p:spPr>
          <a:xfrm>
            <a:off x="1371599" y="1281259"/>
            <a:ext cx="9294568" cy="5576741"/>
          </a:xfrm>
          <a:prstGeom prst="rect">
            <a:avLst/>
          </a:prstGeom>
        </p:spPr>
      </p:pic>
    </p:spTree>
    <p:extLst>
      <p:ext uri="{BB962C8B-B14F-4D97-AF65-F5344CB8AC3E}">
        <p14:creationId xmlns:p14="http://schemas.microsoft.com/office/powerpoint/2010/main" val="28484681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5AA1F9A-79B6-106C-DF58-C7DF681A65E2}"/>
              </a:ext>
            </a:extLst>
          </p:cNvPr>
          <p:cNvPicPr>
            <a:picLocks noChangeAspect="1"/>
          </p:cNvPicPr>
          <p:nvPr/>
        </p:nvPicPr>
        <p:blipFill>
          <a:blip r:embed="rId2"/>
          <a:stretch>
            <a:fillRect/>
          </a:stretch>
        </p:blipFill>
        <p:spPr>
          <a:xfrm>
            <a:off x="0" y="58233"/>
            <a:ext cx="12192000" cy="6741534"/>
          </a:xfrm>
          <a:prstGeom prst="rect">
            <a:avLst/>
          </a:prstGeom>
        </p:spPr>
      </p:pic>
    </p:spTree>
    <p:extLst>
      <p:ext uri="{BB962C8B-B14F-4D97-AF65-F5344CB8AC3E}">
        <p14:creationId xmlns:p14="http://schemas.microsoft.com/office/powerpoint/2010/main" val="2673296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0BA81A-34CE-46DE-A36E-03A493584C80}"/>
              </a:ext>
            </a:extLst>
          </p:cNvPr>
          <p:cNvSpPr txBox="1"/>
          <p:nvPr/>
        </p:nvSpPr>
        <p:spPr>
          <a:xfrm>
            <a:off x="2692400" y="173309"/>
            <a:ext cx="8026400" cy="584775"/>
          </a:xfrm>
          <a:prstGeom prst="rect">
            <a:avLst/>
          </a:prstGeom>
          <a:noFill/>
        </p:spPr>
        <p:txBody>
          <a:bodyPr wrap="square">
            <a:spAutoFit/>
          </a:bodyPr>
          <a:lstStyle/>
          <a:p>
            <a:pPr algn="just"/>
            <a:r>
              <a:rPr lang="es-DO" sz="3200" b="1" u="sng" dirty="0"/>
              <a:t>Realizando Consultas avanzadas con </a:t>
            </a:r>
            <a:r>
              <a:rPr lang="es-DO" sz="3200" b="1" u="sng" dirty="0">
                <a:solidFill>
                  <a:srgbClr val="0000FF"/>
                </a:solidFill>
              </a:rPr>
              <a:t>JOIN</a:t>
            </a:r>
            <a:endParaRPr lang="es-DO" sz="3200" b="1" u="sng" dirty="0"/>
          </a:p>
        </p:txBody>
      </p:sp>
      <p:sp>
        <p:nvSpPr>
          <p:cNvPr id="5" name="TextBox 4">
            <a:extLst>
              <a:ext uri="{FF2B5EF4-FFF2-40B4-BE49-F238E27FC236}">
                <a16:creationId xmlns:a16="http://schemas.microsoft.com/office/drawing/2014/main" id="{FC509541-C12E-4C88-BBF2-AAF261BF28C3}"/>
              </a:ext>
            </a:extLst>
          </p:cNvPr>
          <p:cNvSpPr txBox="1"/>
          <p:nvPr/>
        </p:nvSpPr>
        <p:spPr>
          <a:xfrm>
            <a:off x="262810" y="1029729"/>
            <a:ext cx="7061444" cy="5509200"/>
          </a:xfrm>
          <a:prstGeom prst="rect">
            <a:avLst/>
          </a:prstGeom>
          <a:noFill/>
        </p:spPr>
        <p:txBody>
          <a:bodyPr wrap="square">
            <a:spAutoFit/>
          </a:bodyPr>
          <a:lstStyle/>
          <a:p>
            <a:pPr algn="just"/>
            <a:r>
              <a:rPr lang="es-ES" sz="2200" b="0" i="0" dirty="0">
                <a:effectLst/>
                <a:latin typeface="Times New Roman" panose="02020603050405020304" pitchFamily="18" charset="0"/>
                <a:cs typeface="Times New Roman" panose="02020603050405020304" pitchFamily="18" charset="0"/>
              </a:rPr>
              <a:t>El álgebra relacional es un conjunto de operaciones que detallan cómo calcular una respuesta sobre relaciones, según lo define el modelo relacional. Se clasifica como procedimental, a diferencia del Cálculo relacional, que es de tipo declarativo. Este enfoque describe la manipulación de datos y se utiliza como representación intermedia de consultas a bases de datos. Gracias a sus propiedades algebraicas, estas operaciones contribuyen a obtener versiones más optimizadas y eficientes de las consultas.</a:t>
            </a:r>
          </a:p>
          <a:p>
            <a:pPr algn="just"/>
            <a:endParaRPr lang="es-ES" sz="2200" b="0" i="0" dirty="0">
              <a:effectLst/>
              <a:latin typeface="Times New Roman" panose="02020603050405020304" pitchFamily="18" charset="0"/>
              <a:cs typeface="Times New Roman" panose="02020603050405020304" pitchFamily="18" charset="0"/>
            </a:endParaRPr>
          </a:p>
          <a:p>
            <a:pPr algn="just"/>
            <a:r>
              <a:rPr lang="es-ES" sz="2200" b="0" i="0" dirty="0">
                <a:effectLst/>
                <a:latin typeface="Times New Roman" panose="02020603050405020304" pitchFamily="18" charset="0"/>
                <a:cs typeface="Times New Roman" panose="02020603050405020304" pitchFamily="18" charset="0"/>
              </a:rPr>
              <a:t>El producto cartesiano, una operación de la teoría de conjuntos, combina dos o más conjuntos. En el modelo de base de datos relacional, se emplea el producto cartesiano para conectar conjuntos de tuplas y formar una tabla. El resultado es un conjunto de tuplas ordenadas, donde cada tupla contiene elementos de los conjuntos originales.</a:t>
            </a:r>
          </a:p>
        </p:txBody>
      </p:sp>
      <p:pic>
        <p:nvPicPr>
          <p:cNvPr id="1028" name="Picture 4" descr="Nube De La Palabra álgebra Relacional Abstracto Para Con Las Etiquetas Y  Términos Relacionados Fotos, Retratos, Imágenes Y Fotografía De Archivo  Libres De Derecho. Image 16579212.">
            <a:extLst>
              <a:ext uri="{FF2B5EF4-FFF2-40B4-BE49-F238E27FC236}">
                <a16:creationId xmlns:a16="http://schemas.microsoft.com/office/drawing/2014/main" id="{CDDBC9A0-3577-4A36-9018-D496B61E752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0364" y="1029729"/>
            <a:ext cx="3302000" cy="33297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efinición de producto cartesiano - Qué es, Significado y Concepto">
            <a:extLst>
              <a:ext uri="{FF2B5EF4-FFF2-40B4-BE49-F238E27FC236}">
                <a16:creationId xmlns:a16="http://schemas.microsoft.com/office/drawing/2014/main" id="{F315824F-03C5-4C48-AFBB-1D46E146E7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1964" y="4462191"/>
            <a:ext cx="3302000" cy="222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2643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374224F-6111-4693-AAAA-EAC7F87DF4FA}"/>
              </a:ext>
            </a:extLst>
          </p:cNvPr>
          <p:cNvSpPr txBox="1"/>
          <p:nvPr/>
        </p:nvSpPr>
        <p:spPr>
          <a:xfrm>
            <a:off x="390698" y="133004"/>
            <a:ext cx="11363498" cy="923330"/>
          </a:xfrm>
          <a:prstGeom prst="rect">
            <a:avLst/>
          </a:prstGeom>
          <a:noFill/>
        </p:spPr>
        <p:txBody>
          <a:bodyPr wrap="square" rtlCol="0">
            <a:spAutoFit/>
          </a:bodyPr>
          <a:lstStyle/>
          <a:p>
            <a:pPr algn="just"/>
            <a:r>
              <a:rPr lang="en-US" dirty="0"/>
              <a:t>Volvemos a nuestro reporte, Aqui ahora solo es tener un poco de creatividad, saber que informacion nos requieren en este caso un reporte de ventas, por rango de fechas, vamos a darle todo el formato que Necesita un reporte, como agregar un logo, agregar encabezado, colores, tamaños, etc. vemos.</a:t>
            </a:r>
            <a:endParaRPr lang="es-ES" dirty="0"/>
          </a:p>
        </p:txBody>
      </p:sp>
      <p:pic>
        <p:nvPicPr>
          <p:cNvPr id="4" name="Imagen 3">
            <a:extLst>
              <a:ext uri="{FF2B5EF4-FFF2-40B4-BE49-F238E27FC236}">
                <a16:creationId xmlns:a16="http://schemas.microsoft.com/office/drawing/2014/main" id="{69C41FC5-8735-4325-93D6-BCB9A626A5FC}"/>
              </a:ext>
            </a:extLst>
          </p:cNvPr>
          <p:cNvPicPr>
            <a:picLocks noChangeAspect="1"/>
          </p:cNvPicPr>
          <p:nvPr/>
        </p:nvPicPr>
        <p:blipFill>
          <a:blip r:embed="rId2"/>
          <a:stretch>
            <a:fillRect/>
          </a:stretch>
        </p:blipFill>
        <p:spPr>
          <a:xfrm>
            <a:off x="390698" y="3329872"/>
            <a:ext cx="4460972" cy="2697519"/>
          </a:xfrm>
          <a:prstGeom prst="rect">
            <a:avLst/>
          </a:prstGeom>
        </p:spPr>
      </p:pic>
      <p:sp>
        <p:nvSpPr>
          <p:cNvPr id="7" name="CuadroTexto 6">
            <a:extLst>
              <a:ext uri="{FF2B5EF4-FFF2-40B4-BE49-F238E27FC236}">
                <a16:creationId xmlns:a16="http://schemas.microsoft.com/office/drawing/2014/main" id="{334EF79A-F9EE-4773-944B-D7B253B7208B}"/>
              </a:ext>
            </a:extLst>
          </p:cNvPr>
          <p:cNvSpPr txBox="1"/>
          <p:nvPr/>
        </p:nvSpPr>
        <p:spPr>
          <a:xfrm>
            <a:off x="304608" y="1212116"/>
            <a:ext cx="4547062" cy="1477328"/>
          </a:xfrm>
          <a:prstGeom prst="rect">
            <a:avLst/>
          </a:prstGeom>
          <a:noFill/>
        </p:spPr>
        <p:txBody>
          <a:bodyPr wrap="square" rtlCol="0">
            <a:spAutoFit/>
          </a:bodyPr>
          <a:lstStyle/>
          <a:p>
            <a:pPr algn="just"/>
            <a:r>
              <a:rPr lang="en-US" dirty="0"/>
              <a:t>Le damos clic derecho, vamos a insertar, luego a imagenes, y buscamos la imagen que queremos tener como logo. Recordar que ustedes deben diseñar el suyo de acuerdo a la Tematica de su empresa.</a:t>
            </a:r>
            <a:endParaRPr lang="es-ES" dirty="0"/>
          </a:p>
        </p:txBody>
      </p:sp>
      <p:sp>
        <p:nvSpPr>
          <p:cNvPr id="8" name="CuadroTexto 7">
            <a:extLst>
              <a:ext uri="{FF2B5EF4-FFF2-40B4-BE49-F238E27FC236}">
                <a16:creationId xmlns:a16="http://schemas.microsoft.com/office/drawing/2014/main" id="{D72D0061-57AE-4D8D-B066-C2FA47FEA7C1}"/>
              </a:ext>
            </a:extLst>
          </p:cNvPr>
          <p:cNvSpPr txBox="1"/>
          <p:nvPr/>
        </p:nvSpPr>
        <p:spPr>
          <a:xfrm>
            <a:off x="5616441" y="1884277"/>
            <a:ext cx="6184861" cy="1754326"/>
          </a:xfrm>
          <a:prstGeom prst="rect">
            <a:avLst/>
          </a:prstGeom>
          <a:noFill/>
        </p:spPr>
        <p:txBody>
          <a:bodyPr wrap="square" rtlCol="0">
            <a:spAutoFit/>
          </a:bodyPr>
          <a:lstStyle/>
          <a:p>
            <a:pPr algn="just"/>
            <a:r>
              <a:rPr lang="en-US" dirty="0"/>
              <a:t>Navegamos a la Carpeta donde tenemos el Logo que hemos diseñado, y le damos clic, y luego en agregar, nos sale una pantalla como de guia a donde queremos colocarlo, y lo Hacemos en el espacio en Blanco de la seccion1, la cual en la barra de mas abajo podemos bajar un poco haciendo mas espacio para colocar y expander el logo.</a:t>
            </a:r>
            <a:endParaRPr lang="es-ES" dirty="0"/>
          </a:p>
        </p:txBody>
      </p:sp>
      <p:sp>
        <p:nvSpPr>
          <p:cNvPr id="9" name="Flecha: a la derecha 8">
            <a:extLst>
              <a:ext uri="{FF2B5EF4-FFF2-40B4-BE49-F238E27FC236}">
                <a16:creationId xmlns:a16="http://schemas.microsoft.com/office/drawing/2014/main" id="{B5999EC4-1909-4F8B-AC9B-787833319B88}"/>
              </a:ext>
            </a:extLst>
          </p:cNvPr>
          <p:cNvSpPr/>
          <p:nvPr/>
        </p:nvSpPr>
        <p:spPr>
          <a:xfrm>
            <a:off x="4921161" y="5022402"/>
            <a:ext cx="445925" cy="401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Flecha: hacia abajo 9">
            <a:extLst>
              <a:ext uri="{FF2B5EF4-FFF2-40B4-BE49-F238E27FC236}">
                <a16:creationId xmlns:a16="http://schemas.microsoft.com/office/drawing/2014/main" id="{54E0DBED-9F6F-4CE6-B6C3-DD0575776827}"/>
              </a:ext>
            </a:extLst>
          </p:cNvPr>
          <p:cNvSpPr/>
          <p:nvPr/>
        </p:nvSpPr>
        <p:spPr>
          <a:xfrm>
            <a:off x="8785528" y="3898909"/>
            <a:ext cx="315884" cy="4073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Flecha: hacia abajo 10">
            <a:extLst>
              <a:ext uri="{FF2B5EF4-FFF2-40B4-BE49-F238E27FC236}">
                <a16:creationId xmlns:a16="http://schemas.microsoft.com/office/drawing/2014/main" id="{5E424B5F-BC8A-4A19-9B47-B4292BB53B68}"/>
              </a:ext>
            </a:extLst>
          </p:cNvPr>
          <p:cNvSpPr/>
          <p:nvPr/>
        </p:nvSpPr>
        <p:spPr>
          <a:xfrm>
            <a:off x="2352502" y="2761440"/>
            <a:ext cx="365760" cy="2842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descr="Logotipo&#10;&#10;Descripción generada automáticamente con confianza baja">
            <a:extLst>
              <a:ext uri="{FF2B5EF4-FFF2-40B4-BE49-F238E27FC236}">
                <a16:creationId xmlns:a16="http://schemas.microsoft.com/office/drawing/2014/main" id="{5F2E0B21-3395-DE16-EB18-07D0FFF35F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6441" y="4746643"/>
            <a:ext cx="5815674" cy="1049700"/>
          </a:xfrm>
          <a:prstGeom prst="rect">
            <a:avLst/>
          </a:prstGeom>
        </p:spPr>
      </p:pic>
    </p:spTree>
    <p:extLst>
      <p:ext uri="{BB962C8B-B14F-4D97-AF65-F5344CB8AC3E}">
        <p14:creationId xmlns:p14="http://schemas.microsoft.com/office/powerpoint/2010/main" val="33302781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C37BBC21-7FDC-488A-ADDC-7AFF274882DD}"/>
              </a:ext>
            </a:extLst>
          </p:cNvPr>
          <p:cNvSpPr txBox="1"/>
          <p:nvPr/>
        </p:nvSpPr>
        <p:spPr>
          <a:xfrm>
            <a:off x="1512916" y="266007"/>
            <a:ext cx="9102437" cy="369332"/>
          </a:xfrm>
          <a:prstGeom prst="rect">
            <a:avLst/>
          </a:prstGeom>
          <a:noFill/>
        </p:spPr>
        <p:txBody>
          <a:bodyPr wrap="square" rtlCol="0">
            <a:spAutoFit/>
          </a:bodyPr>
          <a:lstStyle/>
          <a:p>
            <a:r>
              <a:rPr lang="en-US" dirty="0"/>
              <a:t>Aqui podemos acomodar el logo como mejor nos parezca, ajustando su tamaño, etc.</a:t>
            </a:r>
            <a:endParaRPr lang="es-ES" dirty="0"/>
          </a:p>
        </p:txBody>
      </p:sp>
      <p:pic>
        <p:nvPicPr>
          <p:cNvPr id="3" name="Imagen 2">
            <a:extLst>
              <a:ext uri="{FF2B5EF4-FFF2-40B4-BE49-F238E27FC236}">
                <a16:creationId xmlns:a16="http://schemas.microsoft.com/office/drawing/2014/main" id="{D9F83434-7531-EB39-04F6-39A709436CFF}"/>
              </a:ext>
            </a:extLst>
          </p:cNvPr>
          <p:cNvPicPr>
            <a:picLocks noChangeAspect="1"/>
          </p:cNvPicPr>
          <p:nvPr/>
        </p:nvPicPr>
        <p:blipFill>
          <a:blip r:embed="rId2"/>
          <a:stretch>
            <a:fillRect/>
          </a:stretch>
        </p:blipFill>
        <p:spPr>
          <a:xfrm>
            <a:off x="0" y="1251213"/>
            <a:ext cx="12192000" cy="4355574"/>
          </a:xfrm>
          <a:prstGeom prst="rect">
            <a:avLst/>
          </a:prstGeom>
        </p:spPr>
      </p:pic>
    </p:spTree>
    <p:extLst>
      <p:ext uri="{BB962C8B-B14F-4D97-AF65-F5344CB8AC3E}">
        <p14:creationId xmlns:p14="http://schemas.microsoft.com/office/powerpoint/2010/main" val="25078685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3C9FAEA-B9D3-46AC-9B9C-28C210D69EE6}"/>
              </a:ext>
            </a:extLst>
          </p:cNvPr>
          <p:cNvSpPr txBox="1"/>
          <p:nvPr/>
        </p:nvSpPr>
        <p:spPr>
          <a:xfrm>
            <a:off x="191194" y="224444"/>
            <a:ext cx="11804072" cy="1200329"/>
          </a:xfrm>
          <a:prstGeom prst="rect">
            <a:avLst/>
          </a:prstGeom>
          <a:noFill/>
        </p:spPr>
        <p:txBody>
          <a:bodyPr wrap="square" rtlCol="0">
            <a:spAutoFit/>
          </a:bodyPr>
          <a:lstStyle/>
          <a:p>
            <a:pPr algn="just"/>
            <a:r>
              <a:rPr lang="en-US" dirty="0"/>
              <a:t>Aqui le daremos un formato, vamos a insertar un Objeto texto, con clic derecho, le damos formatos, color, tamaño, etc, luego vamos a insertar dos líneas, lo mismo clic derecho, linea, y la ubicamos como la vemos entre los encabezado, luego camos a ir a la izaquierda y en el Explorador de campos, vamos a buscar campos de parámetros, y Tomamos los dos parámetros que hemos creados, </a:t>
            </a:r>
            <a:r>
              <a:rPr lang="en-US" b="1" dirty="0"/>
              <a:t>@fechaInicial, @fechaFinal</a:t>
            </a:r>
            <a:r>
              <a:rPr lang="en-US" dirty="0"/>
              <a:t>, y lo ubicamos en nuestro reporte, esto veremos ahora para que se usa.</a:t>
            </a:r>
            <a:endParaRPr lang="es-ES" dirty="0"/>
          </a:p>
        </p:txBody>
      </p:sp>
      <p:pic>
        <p:nvPicPr>
          <p:cNvPr id="5" name="Imagen 4">
            <a:extLst>
              <a:ext uri="{FF2B5EF4-FFF2-40B4-BE49-F238E27FC236}">
                <a16:creationId xmlns:a16="http://schemas.microsoft.com/office/drawing/2014/main" id="{9E7E12F9-28E6-0553-B7C2-693A52FD4348}"/>
              </a:ext>
            </a:extLst>
          </p:cNvPr>
          <p:cNvPicPr>
            <a:picLocks noChangeAspect="1"/>
          </p:cNvPicPr>
          <p:nvPr/>
        </p:nvPicPr>
        <p:blipFill>
          <a:blip r:embed="rId2"/>
          <a:stretch>
            <a:fillRect/>
          </a:stretch>
        </p:blipFill>
        <p:spPr>
          <a:xfrm>
            <a:off x="965687" y="1612242"/>
            <a:ext cx="10389577" cy="5021314"/>
          </a:xfrm>
          <a:prstGeom prst="rect">
            <a:avLst/>
          </a:prstGeom>
        </p:spPr>
      </p:pic>
    </p:spTree>
    <p:extLst>
      <p:ext uri="{BB962C8B-B14F-4D97-AF65-F5344CB8AC3E}">
        <p14:creationId xmlns:p14="http://schemas.microsoft.com/office/powerpoint/2010/main" val="25706852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B10855B5-89E5-4408-A8DF-28B786637990}"/>
              </a:ext>
            </a:extLst>
          </p:cNvPr>
          <p:cNvSpPr txBox="1"/>
          <p:nvPr/>
        </p:nvSpPr>
        <p:spPr>
          <a:xfrm>
            <a:off x="157942" y="141316"/>
            <a:ext cx="11862262" cy="646331"/>
          </a:xfrm>
          <a:prstGeom prst="rect">
            <a:avLst/>
          </a:prstGeom>
          <a:noFill/>
        </p:spPr>
        <p:txBody>
          <a:bodyPr wrap="square" rtlCol="0">
            <a:spAutoFit/>
          </a:bodyPr>
          <a:lstStyle/>
          <a:p>
            <a:pPr algn="just"/>
            <a:r>
              <a:rPr lang="en-US" dirty="0"/>
              <a:t>Aqui hemos agregado unos cuantos controles de textos, le hemos dado formato, y en los dos parámetros de fecha, le hemos Cambiado el formato de fecha al que vemos, para darle un mejor Contexto a quien visualize nuestro reporte.</a:t>
            </a:r>
            <a:endParaRPr lang="es-ES" dirty="0"/>
          </a:p>
        </p:txBody>
      </p:sp>
      <p:pic>
        <p:nvPicPr>
          <p:cNvPr id="5" name="Imagen 4">
            <a:extLst>
              <a:ext uri="{FF2B5EF4-FFF2-40B4-BE49-F238E27FC236}">
                <a16:creationId xmlns:a16="http://schemas.microsoft.com/office/drawing/2014/main" id="{F55752C0-5C4F-9874-2E91-776B9A7F0709}"/>
              </a:ext>
            </a:extLst>
          </p:cNvPr>
          <p:cNvPicPr>
            <a:picLocks noChangeAspect="1"/>
          </p:cNvPicPr>
          <p:nvPr/>
        </p:nvPicPr>
        <p:blipFill>
          <a:blip r:embed="rId2"/>
          <a:stretch>
            <a:fillRect/>
          </a:stretch>
        </p:blipFill>
        <p:spPr>
          <a:xfrm>
            <a:off x="928687" y="932558"/>
            <a:ext cx="10334625" cy="5436559"/>
          </a:xfrm>
          <a:prstGeom prst="rect">
            <a:avLst/>
          </a:prstGeom>
        </p:spPr>
      </p:pic>
    </p:spTree>
    <p:extLst>
      <p:ext uri="{BB962C8B-B14F-4D97-AF65-F5344CB8AC3E}">
        <p14:creationId xmlns:p14="http://schemas.microsoft.com/office/powerpoint/2010/main" val="29787134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125D1F6-745E-46FC-8B49-74FD83AB4800}"/>
              </a:ext>
            </a:extLst>
          </p:cNvPr>
          <p:cNvSpPr txBox="1"/>
          <p:nvPr/>
        </p:nvSpPr>
        <p:spPr>
          <a:xfrm>
            <a:off x="207818" y="199505"/>
            <a:ext cx="11812385" cy="646331"/>
          </a:xfrm>
          <a:prstGeom prst="rect">
            <a:avLst/>
          </a:prstGeom>
          <a:noFill/>
        </p:spPr>
        <p:txBody>
          <a:bodyPr wrap="square" rtlCol="0">
            <a:spAutoFit/>
          </a:bodyPr>
          <a:lstStyle/>
          <a:p>
            <a:pPr algn="just"/>
            <a:r>
              <a:rPr lang="en-US" dirty="0"/>
              <a:t>Aqui podemos ver como esta quedando nuestro reporte, el cuando luce muy bien, y tiene una Buena presentacion, ahora vamos a agregar un resumen de las ventas, es decir que me de un resultado para ese rango de fecha que hemos Elegido.</a:t>
            </a:r>
            <a:endParaRPr lang="es-ES" dirty="0"/>
          </a:p>
        </p:txBody>
      </p:sp>
      <p:pic>
        <p:nvPicPr>
          <p:cNvPr id="5" name="Imagen 4">
            <a:extLst>
              <a:ext uri="{FF2B5EF4-FFF2-40B4-BE49-F238E27FC236}">
                <a16:creationId xmlns:a16="http://schemas.microsoft.com/office/drawing/2014/main" id="{84C7FD41-D394-656D-F245-1A75D690561D}"/>
              </a:ext>
            </a:extLst>
          </p:cNvPr>
          <p:cNvPicPr>
            <a:picLocks noChangeAspect="1"/>
          </p:cNvPicPr>
          <p:nvPr/>
        </p:nvPicPr>
        <p:blipFill>
          <a:blip r:embed="rId2"/>
          <a:stretch>
            <a:fillRect/>
          </a:stretch>
        </p:blipFill>
        <p:spPr>
          <a:xfrm>
            <a:off x="1428749" y="845836"/>
            <a:ext cx="10022251" cy="5845726"/>
          </a:xfrm>
          <a:prstGeom prst="rect">
            <a:avLst/>
          </a:prstGeom>
        </p:spPr>
      </p:pic>
    </p:spTree>
    <p:extLst>
      <p:ext uri="{BB962C8B-B14F-4D97-AF65-F5344CB8AC3E}">
        <p14:creationId xmlns:p14="http://schemas.microsoft.com/office/powerpoint/2010/main" val="18446336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99C55B01-080C-4075-BF5C-06A013243D24}"/>
              </a:ext>
            </a:extLst>
          </p:cNvPr>
          <p:cNvSpPr txBox="1"/>
          <p:nvPr/>
        </p:nvSpPr>
        <p:spPr>
          <a:xfrm>
            <a:off x="307571" y="232756"/>
            <a:ext cx="11479876" cy="1200329"/>
          </a:xfrm>
          <a:prstGeom prst="rect">
            <a:avLst/>
          </a:prstGeom>
          <a:noFill/>
        </p:spPr>
        <p:txBody>
          <a:bodyPr wrap="square" rtlCol="0">
            <a:spAutoFit/>
          </a:bodyPr>
          <a:lstStyle/>
          <a:p>
            <a:pPr algn="just"/>
            <a:r>
              <a:rPr lang="en-US" dirty="0"/>
              <a:t>En la seccion4 del reporte, damos clic derecho, insertar, le damos a resumen, y alli escogemos en nuestro procedimientos el campo monto, para que aparezca el monto de la venta en ese periodo de tiempo, en calcular le damos suma, y le damos aceptar, con ello nos agrega un texto mas abajo que debemos ubicar justo debajo de la fila montos, y le damos el formato correspondiente.</a:t>
            </a:r>
            <a:endParaRPr lang="es-ES" dirty="0"/>
          </a:p>
        </p:txBody>
      </p:sp>
      <p:sp>
        <p:nvSpPr>
          <p:cNvPr id="9" name="CuadroTexto 8">
            <a:extLst>
              <a:ext uri="{FF2B5EF4-FFF2-40B4-BE49-F238E27FC236}">
                <a16:creationId xmlns:a16="http://schemas.microsoft.com/office/drawing/2014/main" id="{3074C73C-26A2-49A3-92F7-70CC1FA4F05D}"/>
              </a:ext>
            </a:extLst>
          </p:cNvPr>
          <p:cNvSpPr txBox="1"/>
          <p:nvPr/>
        </p:nvSpPr>
        <p:spPr>
          <a:xfrm>
            <a:off x="183745" y="1615434"/>
            <a:ext cx="5131204" cy="1631216"/>
          </a:xfrm>
          <a:prstGeom prst="rect">
            <a:avLst/>
          </a:prstGeom>
          <a:noFill/>
        </p:spPr>
        <p:txBody>
          <a:bodyPr wrap="square" rtlCol="0">
            <a:spAutoFit/>
          </a:bodyPr>
          <a:lstStyle/>
          <a:p>
            <a:pPr algn="ctr"/>
            <a:r>
              <a:rPr lang="en-US" sz="2000" dirty="0">
                <a:highlight>
                  <a:srgbClr val="FFFF00"/>
                </a:highlight>
              </a:rPr>
              <a:t>Al agregarla veremos algo como esto, y le Agregamos un nuevo Objeto de texto, le asignamos de nombre suma total, o monto total, o ingresos totales, como ustedes prefieran.</a:t>
            </a:r>
            <a:endParaRPr lang="es-ES" sz="2000" dirty="0">
              <a:highlight>
                <a:srgbClr val="FFFF00"/>
              </a:highlight>
            </a:endParaRPr>
          </a:p>
        </p:txBody>
      </p:sp>
      <p:sp>
        <p:nvSpPr>
          <p:cNvPr id="10" name="Flecha: hacia abajo 9">
            <a:extLst>
              <a:ext uri="{FF2B5EF4-FFF2-40B4-BE49-F238E27FC236}">
                <a16:creationId xmlns:a16="http://schemas.microsoft.com/office/drawing/2014/main" id="{72983141-70B0-4BF7-A2BF-45A8BD318F84}"/>
              </a:ext>
            </a:extLst>
          </p:cNvPr>
          <p:cNvSpPr/>
          <p:nvPr/>
        </p:nvSpPr>
        <p:spPr>
          <a:xfrm rot="16200000">
            <a:off x="3937458" y="4140260"/>
            <a:ext cx="628857" cy="8688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912BD510-666B-6D3F-2754-C4315018400F}"/>
              </a:ext>
            </a:extLst>
          </p:cNvPr>
          <p:cNvPicPr>
            <a:picLocks noChangeAspect="1"/>
          </p:cNvPicPr>
          <p:nvPr/>
        </p:nvPicPr>
        <p:blipFill>
          <a:blip r:embed="rId2"/>
          <a:stretch>
            <a:fillRect/>
          </a:stretch>
        </p:blipFill>
        <p:spPr>
          <a:xfrm>
            <a:off x="8871546" y="1557605"/>
            <a:ext cx="3134863" cy="4107492"/>
          </a:xfrm>
          <a:prstGeom prst="rect">
            <a:avLst/>
          </a:prstGeom>
        </p:spPr>
      </p:pic>
      <p:pic>
        <p:nvPicPr>
          <p:cNvPr id="12" name="Imagen 11">
            <a:extLst>
              <a:ext uri="{FF2B5EF4-FFF2-40B4-BE49-F238E27FC236}">
                <a16:creationId xmlns:a16="http://schemas.microsoft.com/office/drawing/2014/main" id="{882E0D1B-0FF0-8069-6502-0F95EC734825}"/>
              </a:ext>
            </a:extLst>
          </p:cNvPr>
          <p:cNvPicPr>
            <a:picLocks noChangeAspect="1"/>
          </p:cNvPicPr>
          <p:nvPr/>
        </p:nvPicPr>
        <p:blipFill>
          <a:blip r:embed="rId3"/>
          <a:stretch>
            <a:fillRect/>
          </a:stretch>
        </p:blipFill>
        <p:spPr>
          <a:xfrm>
            <a:off x="409212" y="3429000"/>
            <a:ext cx="3331130" cy="2291356"/>
          </a:xfrm>
          <a:prstGeom prst="rect">
            <a:avLst/>
          </a:prstGeom>
        </p:spPr>
      </p:pic>
      <p:pic>
        <p:nvPicPr>
          <p:cNvPr id="14" name="Imagen 13">
            <a:extLst>
              <a:ext uri="{FF2B5EF4-FFF2-40B4-BE49-F238E27FC236}">
                <a16:creationId xmlns:a16="http://schemas.microsoft.com/office/drawing/2014/main" id="{4A2DA0D2-8FE0-C2DD-EDF9-E7E220A58120}"/>
              </a:ext>
            </a:extLst>
          </p:cNvPr>
          <p:cNvPicPr>
            <a:picLocks noChangeAspect="1"/>
          </p:cNvPicPr>
          <p:nvPr/>
        </p:nvPicPr>
        <p:blipFill>
          <a:blip r:embed="rId4"/>
          <a:stretch>
            <a:fillRect/>
          </a:stretch>
        </p:blipFill>
        <p:spPr>
          <a:xfrm>
            <a:off x="5314949" y="1557605"/>
            <a:ext cx="3269526" cy="4107492"/>
          </a:xfrm>
          <a:prstGeom prst="rect">
            <a:avLst/>
          </a:prstGeom>
        </p:spPr>
      </p:pic>
      <p:pic>
        <p:nvPicPr>
          <p:cNvPr id="16" name="Imagen 15">
            <a:extLst>
              <a:ext uri="{FF2B5EF4-FFF2-40B4-BE49-F238E27FC236}">
                <a16:creationId xmlns:a16="http://schemas.microsoft.com/office/drawing/2014/main" id="{08C52AD6-7A3B-C2ED-C6BB-A21A9BD40BBA}"/>
              </a:ext>
            </a:extLst>
          </p:cNvPr>
          <p:cNvPicPr>
            <a:picLocks noChangeAspect="1"/>
          </p:cNvPicPr>
          <p:nvPr/>
        </p:nvPicPr>
        <p:blipFill>
          <a:blip r:embed="rId5"/>
          <a:stretch>
            <a:fillRect/>
          </a:stretch>
        </p:blipFill>
        <p:spPr>
          <a:xfrm>
            <a:off x="7119937" y="6356713"/>
            <a:ext cx="3248025" cy="295275"/>
          </a:xfrm>
          <a:prstGeom prst="rect">
            <a:avLst/>
          </a:prstGeom>
        </p:spPr>
      </p:pic>
      <p:pic>
        <p:nvPicPr>
          <p:cNvPr id="18" name="Imagen 17">
            <a:extLst>
              <a:ext uri="{FF2B5EF4-FFF2-40B4-BE49-F238E27FC236}">
                <a16:creationId xmlns:a16="http://schemas.microsoft.com/office/drawing/2014/main" id="{905EEA49-36BC-03A0-BDFB-24F09BBA4376}"/>
              </a:ext>
            </a:extLst>
          </p:cNvPr>
          <p:cNvPicPr>
            <a:picLocks noChangeAspect="1"/>
          </p:cNvPicPr>
          <p:nvPr/>
        </p:nvPicPr>
        <p:blipFill rotWithShape="1">
          <a:blip r:embed="rId6"/>
          <a:srcRect l="28351" r="10537" b="5419"/>
          <a:stretch/>
        </p:blipFill>
        <p:spPr>
          <a:xfrm>
            <a:off x="10087531" y="6216086"/>
            <a:ext cx="1532969" cy="428207"/>
          </a:xfrm>
          <a:prstGeom prst="rect">
            <a:avLst/>
          </a:prstGeom>
        </p:spPr>
      </p:pic>
      <p:sp>
        <p:nvSpPr>
          <p:cNvPr id="19" name="Flecha: hacia abajo 18">
            <a:extLst>
              <a:ext uri="{FF2B5EF4-FFF2-40B4-BE49-F238E27FC236}">
                <a16:creationId xmlns:a16="http://schemas.microsoft.com/office/drawing/2014/main" id="{C7DBE3D7-8571-EF94-1768-4286AF49CB06}"/>
              </a:ext>
            </a:extLst>
          </p:cNvPr>
          <p:cNvSpPr/>
          <p:nvPr/>
        </p:nvSpPr>
        <p:spPr>
          <a:xfrm>
            <a:off x="9857744" y="5787879"/>
            <a:ext cx="628857" cy="4282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1" name="Imagen 20">
            <a:extLst>
              <a:ext uri="{FF2B5EF4-FFF2-40B4-BE49-F238E27FC236}">
                <a16:creationId xmlns:a16="http://schemas.microsoft.com/office/drawing/2014/main" id="{492F2782-40DC-6584-556E-8551A5B35D49}"/>
              </a:ext>
            </a:extLst>
          </p:cNvPr>
          <p:cNvPicPr>
            <a:picLocks noChangeAspect="1"/>
          </p:cNvPicPr>
          <p:nvPr/>
        </p:nvPicPr>
        <p:blipFill>
          <a:blip r:embed="rId7"/>
          <a:stretch>
            <a:fillRect/>
          </a:stretch>
        </p:blipFill>
        <p:spPr>
          <a:xfrm>
            <a:off x="123825" y="1433085"/>
            <a:ext cx="11944350" cy="5353050"/>
          </a:xfrm>
          <a:prstGeom prst="rect">
            <a:avLst/>
          </a:prstGeom>
        </p:spPr>
      </p:pic>
    </p:spTree>
    <p:extLst>
      <p:ext uri="{BB962C8B-B14F-4D97-AF65-F5344CB8AC3E}">
        <p14:creationId xmlns:p14="http://schemas.microsoft.com/office/powerpoint/2010/main" val="24738271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E56DFC39-2BA1-AED0-5877-55F107D10E7B}"/>
              </a:ext>
            </a:extLst>
          </p:cNvPr>
          <p:cNvPicPr>
            <a:picLocks noChangeAspect="1"/>
          </p:cNvPicPr>
          <p:nvPr/>
        </p:nvPicPr>
        <p:blipFill>
          <a:blip r:embed="rId2"/>
          <a:stretch>
            <a:fillRect/>
          </a:stretch>
        </p:blipFill>
        <p:spPr>
          <a:xfrm>
            <a:off x="495300" y="1515106"/>
            <a:ext cx="7705725" cy="4447543"/>
          </a:xfrm>
          <a:prstGeom prst="rect">
            <a:avLst/>
          </a:prstGeom>
        </p:spPr>
      </p:pic>
      <p:pic>
        <p:nvPicPr>
          <p:cNvPr id="6" name="Imagen 5">
            <a:extLst>
              <a:ext uri="{FF2B5EF4-FFF2-40B4-BE49-F238E27FC236}">
                <a16:creationId xmlns:a16="http://schemas.microsoft.com/office/drawing/2014/main" id="{9306C129-FDE2-DCB9-9539-CC65048B4A15}"/>
              </a:ext>
            </a:extLst>
          </p:cNvPr>
          <p:cNvPicPr>
            <a:picLocks noChangeAspect="1"/>
          </p:cNvPicPr>
          <p:nvPr/>
        </p:nvPicPr>
        <p:blipFill>
          <a:blip r:embed="rId3"/>
          <a:stretch>
            <a:fillRect/>
          </a:stretch>
        </p:blipFill>
        <p:spPr>
          <a:xfrm>
            <a:off x="8872537" y="4119562"/>
            <a:ext cx="3067163" cy="862013"/>
          </a:xfrm>
          <a:prstGeom prst="rect">
            <a:avLst/>
          </a:prstGeom>
        </p:spPr>
      </p:pic>
      <p:sp>
        <p:nvSpPr>
          <p:cNvPr id="7" name="CuadroTexto 6">
            <a:extLst>
              <a:ext uri="{FF2B5EF4-FFF2-40B4-BE49-F238E27FC236}">
                <a16:creationId xmlns:a16="http://schemas.microsoft.com/office/drawing/2014/main" id="{1ED80356-84BE-C299-362B-225A7CED64E8}"/>
              </a:ext>
            </a:extLst>
          </p:cNvPr>
          <p:cNvSpPr txBox="1"/>
          <p:nvPr/>
        </p:nvSpPr>
        <p:spPr>
          <a:xfrm>
            <a:off x="295275" y="247650"/>
            <a:ext cx="11277600" cy="923330"/>
          </a:xfrm>
          <a:prstGeom prst="rect">
            <a:avLst/>
          </a:prstGeom>
          <a:noFill/>
        </p:spPr>
        <p:txBody>
          <a:bodyPr wrap="square" rtlCol="0">
            <a:spAutoFit/>
          </a:bodyPr>
          <a:lstStyle/>
          <a:p>
            <a:pPr algn="just"/>
            <a:r>
              <a:rPr lang="es-ES" b="0" i="0" dirty="0">
                <a:effectLst/>
                <a:latin typeface="Söhne"/>
              </a:rPr>
              <a:t>Otra forma de hacerlo es la siguiente: buscamos a la izquierda (Running Total Fields), le damos clic derecho a "New", ahí elegimos el campo que queremos, en este caso puede ser el Total, le damos a la flechita, le damos nombre a ese cálculo, elegimos la operación, en nuestro caso, "Sum" o "Suma". Luego, clic en "OK".</a:t>
            </a:r>
            <a:endParaRPr lang="en-US" dirty="0"/>
          </a:p>
        </p:txBody>
      </p:sp>
      <p:cxnSp>
        <p:nvCxnSpPr>
          <p:cNvPr id="10" name="Conector recto de flecha 9">
            <a:extLst>
              <a:ext uri="{FF2B5EF4-FFF2-40B4-BE49-F238E27FC236}">
                <a16:creationId xmlns:a16="http://schemas.microsoft.com/office/drawing/2014/main" id="{82124D76-B5B4-4CDE-0C36-A5804BC2C522}"/>
              </a:ext>
            </a:extLst>
          </p:cNvPr>
          <p:cNvCxnSpPr/>
          <p:nvPr/>
        </p:nvCxnSpPr>
        <p:spPr>
          <a:xfrm flipV="1">
            <a:off x="6334125" y="4619625"/>
            <a:ext cx="3105150" cy="990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72037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4DEA8F5-7CF8-BE7F-C4F0-D1D9A1B4C8C3}"/>
              </a:ext>
            </a:extLst>
          </p:cNvPr>
          <p:cNvPicPr>
            <a:picLocks noChangeAspect="1"/>
          </p:cNvPicPr>
          <p:nvPr/>
        </p:nvPicPr>
        <p:blipFill>
          <a:blip r:embed="rId2"/>
          <a:stretch>
            <a:fillRect/>
          </a:stretch>
        </p:blipFill>
        <p:spPr>
          <a:xfrm>
            <a:off x="1285874" y="688090"/>
            <a:ext cx="10086975" cy="3297231"/>
          </a:xfrm>
          <a:prstGeom prst="rect">
            <a:avLst/>
          </a:prstGeom>
        </p:spPr>
      </p:pic>
      <p:pic>
        <p:nvPicPr>
          <p:cNvPr id="5" name="Imagen 4">
            <a:extLst>
              <a:ext uri="{FF2B5EF4-FFF2-40B4-BE49-F238E27FC236}">
                <a16:creationId xmlns:a16="http://schemas.microsoft.com/office/drawing/2014/main" id="{CA1ED16D-D29F-CE79-9CCA-F4E436387040}"/>
              </a:ext>
            </a:extLst>
          </p:cNvPr>
          <p:cNvPicPr>
            <a:picLocks noChangeAspect="1"/>
          </p:cNvPicPr>
          <p:nvPr/>
        </p:nvPicPr>
        <p:blipFill>
          <a:blip r:embed="rId3"/>
          <a:stretch>
            <a:fillRect/>
          </a:stretch>
        </p:blipFill>
        <p:spPr>
          <a:xfrm>
            <a:off x="581025" y="4337786"/>
            <a:ext cx="10896600" cy="2453539"/>
          </a:xfrm>
          <a:prstGeom prst="rect">
            <a:avLst/>
          </a:prstGeom>
        </p:spPr>
      </p:pic>
      <p:sp>
        <p:nvSpPr>
          <p:cNvPr id="2" name="CuadroTexto 1">
            <a:extLst>
              <a:ext uri="{FF2B5EF4-FFF2-40B4-BE49-F238E27FC236}">
                <a16:creationId xmlns:a16="http://schemas.microsoft.com/office/drawing/2014/main" id="{919279AB-0DD8-992F-21F5-8593FFAF3A44}"/>
              </a:ext>
            </a:extLst>
          </p:cNvPr>
          <p:cNvSpPr txBox="1"/>
          <p:nvPr/>
        </p:nvSpPr>
        <p:spPr>
          <a:xfrm>
            <a:off x="581025" y="126816"/>
            <a:ext cx="4029075" cy="461665"/>
          </a:xfrm>
          <a:prstGeom prst="rect">
            <a:avLst/>
          </a:prstGeom>
          <a:noFill/>
        </p:spPr>
        <p:txBody>
          <a:bodyPr wrap="square" rtlCol="0">
            <a:spAutoFit/>
          </a:bodyPr>
          <a:lstStyle/>
          <a:p>
            <a:r>
              <a:rPr lang="en-GB" sz="2400" b="1" dirty="0">
                <a:highlight>
                  <a:srgbClr val="FFFF00"/>
                </a:highlight>
              </a:rPr>
              <a:t>Vista en el Diseñandor.</a:t>
            </a:r>
            <a:endParaRPr lang="en-US" sz="2400" b="1" dirty="0">
              <a:highlight>
                <a:srgbClr val="FFFF00"/>
              </a:highlight>
            </a:endParaRPr>
          </a:p>
        </p:txBody>
      </p:sp>
      <p:sp>
        <p:nvSpPr>
          <p:cNvPr id="4" name="CuadroTexto 3">
            <a:extLst>
              <a:ext uri="{FF2B5EF4-FFF2-40B4-BE49-F238E27FC236}">
                <a16:creationId xmlns:a16="http://schemas.microsoft.com/office/drawing/2014/main" id="{66799394-FBFD-D729-5949-B912D2ABB396}"/>
              </a:ext>
            </a:extLst>
          </p:cNvPr>
          <p:cNvSpPr txBox="1"/>
          <p:nvPr/>
        </p:nvSpPr>
        <p:spPr>
          <a:xfrm>
            <a:off x="4781550" y="4014638"/>
            <a:ext cx="3856210" cy="461665"/>
          </a:xfrm>
          <a:prstGeom prst="rect">
            <a:avLst/>
          </a:prstGeom>
          <a:noFill/>
        </p:spPr>
        <p:txBody>
          <a:bodyPr wrap="square" rtlCol="0">
            <a:spAutoFit/>
          </a:bodyPr>
          <a:lstStyle/>
          <a:p>
            <a:r>
              <a:rPr lang="en-GB" sz="2400" b="1" dirty="0">
                <a:highlight>
                  <a:srgbClr val="FFFF00"/>
                </a:highlight>
              </a:rPr>
              <a:t>Vista previa de reporte.</a:t>
            </a:r>
            <a:endParaRPr lang="en-US" sz="2400" b="1" dirty="0">
              <a:highlight>
                <a:srgbClr val="FFFF00"/>
              </a:highlight>
            </a:endParaRPr>
          </a:p>
        </p:txBody>
      </p:sp>
    </p:spTree>
    <p:extLst>
      <p:ext uri="{BB962C8B-B14F-4D97-AF65-F5344CB8AC3E}">
        <p14:creationId xmlns:p14="http://schemas.microsoft.com/office/powerpoint/2010/main" val="8326199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0A89597D-6634-9F93-0D58-8857C0492420}"/>
              </a:ext>
            </a:extLst>
          </p:cNvPr>
          <p:cNvPicPr>
            <a:picLocks noChangeAspect="1"/>
          </p:cNvPicPr>
          <p:nvPr/>
        </p:nvPicPr>
        <p:blipFill>
          <a:blip r:embed="rId2"/>
          <a:stretch>
            <a:fillRect/>
          </a:stretch>
        </p:blipFill>
        <p:spPr>
          <a:xfrm>
            <a:off x="530043" y="4660765"/>
            <a:ext cx="10943492" cy="2055417"/>
          </a:xfrm>
          <a:prstGeom prst="rect">
            <a:avLst/>
          </a:prstGeom>
        </p:spPr>
      </p:pic>
      <p:pic>
        <p:nvPicPr>
          <p:cNvPr id="7" name="Imagen 6">
            <a:extLst>
              <a:ext uri="{FF2B5EF4-FFF2-40B4-BE49-F238E27FC236}">
                <a16:creationId xmlns:a16="http://schemas.microsoft.com/office/drawing/2014/main" id="{0C6691FC-5928-539E-11D9-DB9E6238B71E}"/>
              </a:ext>
            </a:extLst>
          </p:cNvPr>
          <p:cNvPicPr>
            <a:picLocks noChangeAspect="1"/>
          </p:cNvPicPr>
          <p:nvPr/>
        </p:nvPicPr>
        <p:blipFill>
          <a:blip r:embed="rId3"/>
          <a:stretch>
            <a:fillRect/>
          </a:stretch>
        </p:blipFill>
        <p:spPr>
          <a:xfrm>
            <a:off x="0" y="873658"/>
            <a:ext cx="12192000" cy="2309498"/>
          </a:xfrm>
          <a:prstGeom prst="rect">
            <a:avLst/>
          </a:prstGeom>
        </p:spPr>
      </p:pic>
      <p:sp>
        <p:nvSpPr>
          <p:cNvPr id="4" name="Rectángulo: esquinas redondeadas 3">
            <a:extLst>
              <a:ext uri="{FF2B5EF4-FFF2-40B4-BE49-F238E27FC236}">
                <a16:creationId xmlns:a16="http://schemas.microsoft.com/office/drawing/2014/main" id="{A8E2E734-3F92-4FD4-8555-F344CE410F40}"/>
              </a:ext>
            </a:extLst>
          </p:cNvPr>
          <p:cNvSpPr/>
          <p:nvPr/>
        </p:nvSpPr>
        <p:spPr>
          <a:xfrm>
            <a:off x="9020427" y="2652399"/>
            <a:ext cx="3370583" cy="440575"/>
          </a:xfrm>
          <a:prstGeom prst="roundRect">
            <a:avLst/>
          </a:prstGeom>
          <a:noFill/>
          <a:ln>
            <a:solidFill>
              <a:srgbClr val="FFC000"/>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CuadroTexto 4">
            <a:extLst>
              <a:ext uri="{FF2B5EF4-FFF2-40B4-BE49-F238E27FC236}">
                <a16:creationId xmlns:a16="http://schemas.microsoft.com/office/drawing/2014/main" id="{57C96E36-AE81-4436-8C70-47F9CB98708B}"/>
              </a:ext>
            </a:extLst>
          </p:cNvPr>
          <p:cNvSpPr txBox="1"/>
          <p:nvPr/>
        </p:nvSpPr>
        <p:spPr>
          <a:xfrm>
            <a:off x="432262" y="240061"/>
            <a:ext cx="11438313" cy="646331"/>
          </a:xfrm>
          <a:prstGeom prst="rect">
            <a:avLst/>
          </a:prstGeom>
          <a:noFill/>
        </p:spPr>
        <p:txBody>
          <a:bodyPr wrap="square" rtlCol="0">
            <a:spAutoFit/>
          </a:bodyPr>
          <a:lstStyle/>
          <a:p>
            <a:pPr algn="just"/>
            <a:r>
              <a:rPr lang="en-US" dirty="0"/>
              <a:t>Asi como vemos aqui, indicandonos la suma total de esas ventas, podemos agregar tambien la suma de los productos, el conteo de los clientes, etc.</a:t>
            </a:r>
            <a:endParaRPr lang="es-ES" dirty="0"/>
          </a:p>
        </p:txBody>
      </p:sp>
      <p:sp>
        <p:nvSpPr>
          <p:cNvPr id="6" name="CuadroTexto 5">
            <a:extLst>
              <a:ext uri="{FF2B5EF4-FFF2-40B4-BE49-F238E27FC236}">
                <a16:creationId xmlns:a16="http://schemas.microsoft.com/office/drawing/2014/main" id="{7AE1167F-6124-46D3-96A8-2DF9C9466DF8}"/>
              </a:ext>
            </a:extLst>
          </p:cNvPr>
          <p:cNvSpPr txBox="1"/>
          <p:nvPr/>
        </p:nvSpPr>
        <p:spPr>
          <a:xfrm>
            <a:off x="285404" y="3451304"/>
            <a:ext cx="11621192" cy="1200329"/>
          </a:xfrm>
          <a:prstGeom prst="rect">
            <a:avLst/>
          </a:prstGeom>
          <a:noFill/>
        </p:spPr>
        <p:txBody>
          <a:bodyPr wrap="square" rtlCol="0">
            <a:spAutoFit/>
          </a:bodyPr>
          <a:lstStyle/>
          <a:p>
            <a:pPr algn="just"/>
            <a:r>
              <a:rPr lang="en-US" dirty="0"/>
              <a:t>Por ejemplo Hacemos lo mismo, Insertamos un resumen, alli Elegimos Id_ventas, le damos a Recuento Distintivo, es decir que me cuente las transacciones, y como vemos si contamos tenemos en el cuadro de reporte 18-Transacciones y esas misma me debe Traer., asi mismo Elegimos lo mismo pero con el campo </a:t>
            </a:r>
            <a:r>
              <a:rPr lang="en-US" dirty="0" err="1"/>
              <a:t>cliente</a:t>
            </a:r>
            <a:r>
              <a:rPr lang="en-US" dirty="0"/>
              <a:t>, y vemos como nos trae a cuantos </a:t>
            </a:r>
            <a:r>
              <a:rPr lang="en-US" dirty="0" err="1"/>
              <a:t>cliente</a:t>
            </a:r>
            <a:r>
              <a:rPr lang="en-US" dirty="0"/>
              <a:t> distintos les vendimos en ese tiempo. Veamos.</a:t>
            </a:r>
            <a:endParaRPr lang="es-ES" dirty="0"/>
          </a:p>
        </p:txBody>
      </p:sp>
      <p:sp>
        <p:nvSpPr>
          <p:cNvPr id="12" name="Rectángulo: esquinas redondeadas 11">
            <a:extLst>
              <a:ext uri="{FF2B5EF4-FFF2-40B4-BE49-F238E27FC236}">
                <a16:creationId xmlns:a16="http://schemas.microsoft.com/office/drawing/2014/main" id="{2DDD98D2-22DA-4ED9-9DE6-F60059ADA864}"/>
              </a:ext>
            </a:extLst>
          </p:cNvPr>
          <p:cNvSpPr/>
          <p:nvPr/>
        </p:nvSpPr>
        <p:spPr>
          <a:xfrm>
            <a:off x="801432" y="5981122"/>
            <a:ext cx="6057207" cy="440575"/>
          </a:xfrm>
          <a:prstGeom prst="roundRect">
            <a:avLst/>
          </a:prstGeom>
          <a:noFill/>
          <a:ln>
            <a:solidFill>
              <a:srgbClr val="FFC000"/>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902246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3223392-34B6-4EF2-AA79-517799EA2CB3}"/>
              </a:ext>
            </a:extLst>
          </p:cNvPr>
          <p:cNvSpPr txBox="1"/>
          <p:nvPr/>
        </p:nvSpPr>
        <p:spPr>
          <a:xfrm>
            <a:off x="364375" y="332432"/>
            <a:ext cx="11463250" cy="923330"/>
          </a:xfrm>
          <a:prstGeom prst="rect">
            <a:avLst/>
          </a:prstGeom>
          <a:noFill/>
        </p:spPr>
        <p:txBody>
          <a:bodyPr wrap="square" rtlCol="0">
            <a:spAutoFit/>
          </a:bodyPr>
          <a:lstStyle/>
          <a:p>
            <a:pPr algn="just"/>
            <a:r>
              <a:rPr lang="en-US" dirty="0"/>
              <a:t>Podemos por igual agregar algunas informaciones extras en el pie del reporte, como Numero de Paginas del reporte, fecha de impresion del reporte, cantidad de Registros que hay, etc, esto lo Hacemos en la parte izquierda en: Explorador de Campos, Campos Especiales, buscamos alli esos datos y la arrastramos al final de nuestro reporte, y listo.</a:t>
            </a:r>
            <a:endParaRPr lang="es-ES" dirty="0"/>
          </a:p>
        </p:txBody>
      </p:sp>
      <p:pic>
        <p:nvPicPr>
          <p:cNvPr id="4" name="Imagen 3">
            <a:extLst>
              <a:ext uri="{FF2B5EF4-FFF2-40B4-BE49-F238E27FC236}">
                <a16:creationId xmlns:a16="http://schemas.microsoft.com/office/drawing/2014/main" id="{974CFA93-1555-4680-A144-A33E2AF451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386" y="1616944"/>
            <a:ext cx="9850225" cy="781159"/>
          </a:xfrm>
          <a:prstGeom prst="rect">
            <a:avLst/>
          </a:prstGeom>
        </p:spPr>
      </p:pic>
      <p:pic>
        <p:nvPicPr>
          <p:cNvPr id="6" name="Imagen 5">
            <a:extLst>
              <a:ext uri="{FF2B5EF4-FFF2-40B4-BE49-F238E27FC236}">
                <a16:creationId xmlns:a16="http://schemas.microsoft.com/office/drawing/2014/main" id="{07BB5B59-F97D-4016-BCB7-9A65F48F3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833" y="3801796"/>
            <a:ext cx="10069330" cy="933580"/>
          </a:xfrm>
          <a:prstGeom prst="rect">
            <a:avLst/>
          </a:prstGeom>
        </p:spPr>
      </p:pic>
      <p:sp>
        <p:nvSpPr>
          <p:cNvPr id="7" name="Flecha: hacia abajo 6">
            <a:extLst>
              <a:ext uri="{FF2B5EF4-FFF2-40B4-BE49-F238E27FC236}">
                <a16:creationId xmlns:a16="http://schemas.microsoft.com/office/drawing/2014/main" id="{23BA7F30-9347-4066-BC31-4D476B98515A}"/>
              </a:ext>
            </a:extLst>
          </p:cNvPr>
          <p:cNvSpPr/>
          <p:nvPr/>
        </p:nvSpPr>
        <p:spPr>
          <a:xfrm>
            <a:off x="5577840" y="2759285"/>
            <a:ext cx="518160" cy="7811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084964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odos los tipos de JOIN en SQL - Guía de referencia rápida">
            <a:extLst>
              <a:ext uri="{FF2B5EF4-FFF2-40B4-BE49-F238E27FC236}">
                <a16:creationId xmlns:a16="http://schemas.microsoft.com/office/drawing/2014/main" id="{583F7426-4C64-4490-B7C7-8245AD3C3C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867" y="536419"/>
            <a:ext cx="7620000" cy="5991225"/>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F2F73B75-8789-48C2-88EB-B0915BCFAC44}"/>
              </a:ext>
            </a:extLst>
          </p:cNvPr>
          <p:cNvSpPr txBox="1"/>
          <p:nvPr/>
        </p:nvSpPr>
        <p:spPr>
          <a:xfrm>
            <a:off x="8783392" y="1685371"/>
            <a:ext cx="2975020" cy="3693319"/>
          </a:xfrm>
          <a:prstGeom prst="rect">
            <a:avLst/>
          </a:prstGeom>
          <a:noFill/>
        </p:spPr>
        <p:txBody>
          <a:bodyPr wrap="square" rtlCol="0">
            <a:spAutoFit/>
          </a:bodyPr>
          <a:lstStyle/>
          <a:p>
            <a:pPr algn="just"/>
            <a:r>
              <a:rPr lang="en-US" dirty="0"/>
              <a:t>Para el manejo de consultas o preguntas a la base de datos y sus tablas es necesario hacer uso de las sentencias y funciones propias del lenguaje SQL, en nuestro caso usando el Gestor de Base de datos SQL Server, entre ellas ya viste como usar el select, el cual lo puedes hacer en conjunto con preguntas y condiciones, pero otro uso es el de los Joins.</a:t>
            </a:r>
            <a:endParaRPr lang="es-ES" dirty="0"/>
          </a:p>
        </p:txBody>
      </p:sp>
    </p:spTree>
    <p:extLst>
      <p:ext uri="{BB962C8B-B14F-4D97-AF65-F5344CB8AC3E}">
        <p14:creationId xmlns:p14="http://schemas.microsoft.com/office/powerpoint/2010/main" val="41566917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8FEF439A-1790-4805-9040-A73689CD5DD1}"/>
              </a:ext>
            </a:extLst>
          </p:cNvPr>
          <p:cNvSpPr txBox="1"/>
          <p:nvPr/>
        </p:nvSpPr>
        <p:spPr>
          <a:xfrm>
            <a:off x="332507" y="172506"/>
            <a:ext cx="11629507" cy="923330"/>
          </a:xfrm>
          <a:prstGeom prst="rect">
            <a:avLst/>
          </a:prstGeom>
          <a:noFill/>
        </p:spPr>
        <p:txBody>
          <a:bodyPr wrap="square" rtlCol="0">
            <a:spAutoFit/>
          </a:bodyPr>
          <a:lstStyle/>
          <a:p>
            <a:pPr algn="just"/>
            <a:r>
              <a:rPr lang="en-US" dirty="0"/>
              <a:t>Ahora vamos a programar nuestro Reporte, nos vamos al Formulario que hemos creado con el Nombre de </a:t>
            </a:r>
            <a:r>
              <a:rPr lang="en-US" b="1" dirty="0"/>
              <a:t>ReporteVentas_fechas</a:t>
            </a:r>
            <a:r>
              <a:rPr lang="en-US" dirty="0"/>
              <a:t>, y le damos doble click en el evento del formulario, es decir dentro, alli vamos a crear dos </a:t>
            </a:r>
            <a:r>
              <a:rPr lang="en-US" b="1" dirty="0"/>
              <a:t>variables Publicas</a:t>
            </a:r>
            <a:r>
              <a:rPr lang="en-US" dirty="0"/>
              <a:t>:</a:t>
            </a:r>
            <a:endParaRPr lang="es-ES" dirty="0"/>
          </a:p>
        </p:txBody>
      </p:sp>
      <p:pic>
        <p:nvPicPr>
          <p:cNvPr id="6" name="Imagen 5">
            <a:extLst>
              <a:ext uri="{FF2B5EF4-FFF2-40B4-BE49-F238E27FC236}">
                <a16:creationId xmlns:a16="http://schemas.microsoft.com/office/drawing/2014/main" id="{7D98C3AA-3195-2176-30A9-C647780836EE}"/>
              </a:ext>
            </a:extLst>
          </p:cNvPr>
          <p:cNvPicPr>
            <a:picLocks noChangeAspect="1"/>
          </p:cNvPicPr>
          <p:nvPr/>
        </p:nvPicPr>
        <p:blipFill>
          <a:blip r:embed="rId2"/>
          <a:stretch>
            <a:fillRect/>
          </a:stretch>
        </p:blipFill>
        <p:spPr>
          <a:xfrm>
            <a:off x="562708" y="1158809"/>
            <a:ext cx="10755110" cy="5298262"/>
          </a:xfrm>
          <a:prstGeom prst="rect">
            <a:avLst/>
          </a:prstGeom>
        </p:spPr>
      </p:pic>
    </p:spTree>
    <p:extLst>
      <p:ext uri="{BB962C8B-B14F-4D97-AF65-F5344CB8AC3E}">
        <p14:creationId xmlns:p14="http://schemas.microsoft.com/office/powerpoint/2010/main" val="32262690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8FF1BBFE-7380-420B-A17C-3E109DC83700}"/>
              </a:ext>
            </a:extLst>
          </p:cNvPr>
          <p:cNvSpPr txBox="1"/>
          <p:nvPr/>
        </p:nvSpPr>
        <p:spPr>
          <a:xfrm>
            <a:off x="314498" y="654097"/>
            <a:ext cx="11563003" cy="1754326"/>
          </a:xfrm>
          <a:prstGeom prst="rect">
            <a:avLst/>
          </a:prstGeom>
          <a:noFill/>
        </p:spPr>
        <p:txBody>
          <a:bodyPr wrap="square" rtlCol="0">
            <a:spAutoFit/>
          </a:bodyPr>
          <a:lstStyle/>
          <a:p>
            <a:pPr algn="just"/>
            <a:r>
              <a:rPr lang="en-US" dirty="0"/>
              <a:t>Luego en el Metodo load del Formulario, vamos a crear otra variable llamada </a:t>
            </a:r>
            <a:r>
              <a:rPr lang="en-US" b="1" i="1" dirty="0"/>
              <a:t>objReporte</a:t>
            </a:r>
            <a:r>
              <a:rPr lang="en-US" dirty="0"/>
              <a:t> y la vamos a instanciar con el Archivo de Reporte que Llamamos de Crystal Report llamado </a:t>
            </a:r>
            <a:r>
              <a:rPr lang="en-US" b="1" dirty="0"/>
              <a:t>Reporte_Ventas.</a:t>
            </a:r>
          </a:p>
          <a:p>
            <a:pPr algn="just"/>
            <a:endParaRPr lang="en-US" dirty="0"/>
          </a:p>
          <a:p>
            <a:pPr algn="just"/>
            <a:r>
              <a:rPr lang="en-US" dirty="0"/>
              <a:t>Luego vamos a setear los parámetros que hemos creado en el procedimientos almacenados, y se lo pasamos a nuestro objReporte, seteando los parámetros entre comillas, y luego asignando las variables que van a guardar esos datos cuando el usuario seleccione esas fechas.</a:t>
            </a:r>
            <a:endParaRPr lang="es-ES" dirty="0"/>
          </a:p>
        </p:txBody>
      </p:sp>
      <p:sp>
        <p:nvSpPr>
          <p:cNvPr id="7" name="CuadroTexto 5">
            <a:extLst>
              <a:ext uri="{FF2B5EF4-FFF2-40B4-BE49-F238E27FC236}">
                <a16:creationId xmlns:a16="http://schemas.microsoft.com/office/drawing/2014/main" id="{65554FEA-3B3D-4EF1-964E-AFE0922E3929}"/>
              </a:ext>
            </a:extLst>
          </p:cNvPr>
          <p:cNvSpPr txBox="1"/>
          <p:nvPr/>
        </p:nvSpPr>
        <p:spPr>
          <a:xfrm>
            <a:off x="314498" y="3291114"/>
            <a:ext cx="11563003" cy="646331"/>
          </a:xfrm>
          <a:prstGeom prst="rect">
            <a:avLst/>
          </a:prstGeom>
          <a:noFill/>
        </p:spPr>
        <p:txBody>
          <a:bodyPr wrap="square" rtlCol="0">
            <a:spAutoFit/>
          </a:bodyPr>
          <a:lstStyle/>
          <a:p>
            <a:pPr algn="just"/>
            <a:r>
              <a:rPr lang="en-US" dirty="0"/>
              <a:t>Luego le pasamos ese parametro al </a:t>
            </a:r>
            <a:r>
              <a:rPr lang="en-US" b="1" dirty="0"/>
              <a:t>CrystalReportViewer1.ReportSource</a:t>
            </a:r>
            <a:r>
              <a:rPr lang="en-US" dirty="0"/>
              <a:t>, que es el reporte que Agregamos en el Formulario y es quien recibira los parámetros de = </a:t>
            </a:r>
            <a:r>
              <a:rPr lang="en-US" b="1" dirty="0"/>
              <a:t>objReporte</a:t>
            </a:r>
            <a:r>
              <a:rPr lang="en-US" dirty="0"/>
              <a:t>.</a:t>
            </a:r>
            <a:endParaRPr lang="es-ES" dirty="0"/>
          </a:p>
        </p:txBody>
      </p:sp>
    </p:spTree>
    <p:extLst>
      <p:ext uri="{BB962C8B-B14F-4D97-AF65-F5344CB8AC3E}">
        <p14:creationId xmlns:p14="http://schemas.microsoft.com/office/powerpoint/2010/main" val="26939668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11980992-284D-10BE-24A0-B2412360EEF1}"/>
              </a:ext>
            </a:extLst>
          </p:cNvPr>
          <p:cNvSpPr txBox="1"/>
          <p:nvPr/>
        </p:nvSpPr>
        <p:spPr>
          <a:xfrm>
            <a:off x="7239918" y="358115"/>
            <a:ext cx="4673990" cy="6093976"/>
          </a:xfrm>
          <a:prstGeom prst="rect">
            <a:avLst/>
          </a:prstGeom>
          <a:noFill/>
        </p:spPr>
        <p:txBody>
          <a:bodyPr wrap="square">
            <a:spAutoFit/>
          </a:bodyPr>
          <a:lstStyle/>
          <a:p>
            <a:pPr algn="ctr"/>
            <a:r>
              <a:rPr lang="es-ES" sz="2600" dirty="0"/>
              <a:t>Aquí, en el formulario, verificamos que hayamos agregado la biblioteca de Crystal Report. Si no está agregada, la añadimos. En la siguiente página, encontrarás el código. Después, en la función principal, creamos dos variables públicas de tipo DateTime. En el evento del formulario, escribimos el código para invocar nuestros parámetros y recoger los datos del DateTime Picker, que hemos configurado para capturar las fechas indicadas por el usuario.</a:t>
            </a:r>
            <a:endParaRPr lang="en-US" sz="2600" dirty="0"/>
          </a:p>
        </p:txBody>
      </p:sp>
      <p:pic>
        <p:nvPicPr>
          <p:cNvPr id="10" name="Imagen 9">
            <a:extLst>
              <a:ext uri="{FF2B5EF4-FFF2-40B4-BE49-F238E27FC236}">
                <a16:creationId xmlns:a16="http://schemas.microsoft.com/office/drawing/2014/main" id="{487C4EC0-3841-24C7-DC22-AD277A692536}"/>
              </a:ext>
            </a:extLst>
          </p:cNvPr>
          <p:cNvPicPr>
            <a:picLocks noChangeAspect="1"/>
          </p:cNvPicPr>
          <p:nvPr/>
        </p:nvPicPr>
        <p:blipFill>
          <a:blip r:embed="rId2"/>
          <a:stretch>
            <a:fillRect/>
          </a:stretch>
        </p:blipFill>
        <p:spPr>
          <a:xfrm>
            <a:off x="173575" y="157162"/>
            <a:ext cx="6781800" cy="6543675"/>
          </a:xfrm>
          <a:prstGeom prst="rect">
            <a:avLst/>
          </a:prstGeom>
        </p:spPr>
      </p:pic>
    </p:spTree>
    <p:extLst>
      <p:ext uri="{BB962C8B-B14F-4D97-AF65-F5344CB8AC3E}">
        <p14:creationId xmlns:p14="http://schemas.microsoft.com/office/powerpoint/2010/main" val="27819702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3657CD2C-39D7-9600-3231-878319AC1D64}"/>
              </a:ext>
            </a:extLst>
          </p:cNvPr>
          <p:cNvSpPr txBox="1"/>
          <p:nvPr/>
        </p:nvSpPr>
        <p:spPr>
          <a:xfrm>
            <a:off x="418514" y="243512"/>
            <a:ext cx="11131061" cy="6370975"/>
          </a:xfrm>
          <a:prstGeom prst="rect">
            <a:avLst/>
          </a:prstGeom>
          <a:noFill/>
        </p:spPr>
        <p:txBody>
          <a:bodyPr wrap="square">
            <a:spAutoFit/>
          </a:bodyPr>
          <a:lstStyle/>
          <a:p>
            <a:r>
              <a:rPr lang="en-US" sz="1200" dirty="0">
                <a:solidFill>
                  <a:srgbClr val="0000FF"/>
                </a:solidFill>
                <a:highlight>
                  <a:srgbClr val="FFFF00"/>
                </a:highlight>
                <a:latin typeface="Consolas" panose="020B0609020204030204" pitchFamily="49" charset="0"/>
              </a:rPr>
              <a:t>using</a:t>
            </a:r>
            <a:r>
              <a:rPr lang="en-US" sz="1200" dirty="0">
                <a:solidFill>
                  <a:srgbClr val="000000"/>
                </a:solidFill>
                <a:highlight>
                  <a:srgbClr val="FFFF00"/>
                </a:highlight>
                <a:latin typeface="Consolas" panose="020B0609020204030204" pitchFamily="49" charset="0"/>
              </a:rPr>
              <a:t> CrystalDecisions.CrystalReports.Engine;</a:t>
            </a:r>
          </a:p>
          <a:p>
            <a:r>
              <a:rPr lang="en-US" sz="1200" dirty="0">
                <a:solidFill>
                  <a:srgbClr val="0000FF"/>
                </a:solidFill>
                <a:latin typeface="Consolas" panose="020B0609020204030204" pitchFamily="49" charset="0"/>
              </a:rPr>
              <a:t>using</a:t>
            </a:r>
            <a:r>
              <a:rPr lang="en-US" sz="1200" dirty="0">
                <a:solidFill>
                  <a:srgbClr val="000000"/>
                </a:solidFill>
                <a:latin typeface="Consolas" panose="020B0609020204030204" pitchFamily="49" charset="0"/>
              </a:rPr>
              <a:t> System;</a:t>
            </a:r>
          </a:p>
          <a:p>
            <a:r>
              <a:rPr lang="en-US" sz="1200" dirty="0">
                <a:solidFill>
                  <a:srgbClr val="0000FF"/>
                </a:solidFill>
                <a:latin typeface="Consolas" panose="020B0609020204030204" pitchFamily="49" charset="0"/>
              </a:rPr>
              <a:t>using</a:t>
            </a:r>
            <a:r>
              <a:rPr lang="en-US" sz="1200" dirty="0">
                <a:solidFill>
                  <a:srgbClr val="000000"/>
                </a:solidFill>
                <a:latin typeface="Consolas" panose="020B0609020204030204" pitchFamily="49" charset="0"/>
              </a:rPr>
              <a:t> System.Collections.Generic;</a:t>
            </a:r>
          </a:p>
          <a:p>
            <a:r>
              <a:rPr lang="en-US" sz="1200" dirty="0">
                <a:solidFill>
                  <a:srgbClr val="0000FF"/>
                </a:solidFill>
                <a:latin typeface="Consolas" panose="020B0609020204030204" pitchFamily="49" charset="0"/>
              </a:rPr>
              <a:t>using</a:t>
            </a:r>
            <a:r>
              <a:rPr lang="en-US" sz="1200" dirty="0">
                <a:solidFill>
                  <a:srgbClr val="000000"/>
                </a:solidFill>
                <a:latin typeface="Consolas" panose="020B0609020204030204" pitchFamily="49" charset="0"/>
              </a:rPr>
              <a:t> System.ComponentModel;</a:t>
            </a:r>
          </a:p>
          <a:p>
            <a:r>
              <a:rPr lang="en-US" sz="1200" dirty="0">
                <a:solidFill>
                  <a:srgbClr val="0000FF"/>
                </a:solidFill>
                <a:latin typeface="Consolas" panose="020B0609020204030204" pitchFamily="49" charset="0"/>
              </a:rPr>
              <a:t>using</a:t>
            </a:r>
            <a:r>
              <a:rPr lang="en-US" sz="1200" dirty="0">
                <a:solidFill>
                  <a:srgbClr val="000000"/>
                </a:solidFill>
                <a:latin typeface="Consolas" panose="020B0609020204030204" pitchFamily="49" charset="0"/>
              </a:rPr>
              <a:t> System.Data;</a:t>
            </a:r>
          </a:p>
          <a:p>
            <a:r>
              <a:rPr lang="en-US" sz="1200" dirty="0">
                <a:solidFill>
                  <a:srgbClr val="0000FF"/>
                </a:solidFill>
                <a:latin typeface="Consolas" panose="020B0609020204030204" pitchFamily="49" charset="0"/>
              </a:rPr>
              <a:t>using</a:t>
            </a:r>
            <a:r>
              <a:rPr lang="en-US" sz="1200" dirty="0">
                <a:solidFill>
                  <a:srgbClr val="000000"/>
                </a:solidFill>
                <a:latin typeface="Consolas" panose="020B0609020204030204" pitchFamily="49" charset="0"/>
              </a:rPr>
              <a:t> System.Drawing;</a:t>
            </a:r>
          </a:p>
          <a:p>
            <a:r>
              <a:rPr lang="en-US" sz="1200" dirty="0">
                <a:solidFill>
                  <a:srgbClr val="0000FF"/>
                </a:solidFill>
                <a:latin typeface="Consolas" panose="020B0609020204030204" pitchFamily="49" charset="0"/>
              </a:rPr>
              <a:t>using</a:t>
            </a:r>
            <a:r>
              <a:rPr lang="en-US" sz="1200" dirty="0">
                <a:solidFill>
                  <a:srgbClr val="000000"/>
                </a:solidFill>
                <a:latin typeface="Consolas" panose="020B0609020204030204" pitchFamily="49" charset="0"/>
              </a:rPr>
              <a:t> System.Linq;</a:t>
            </a:r>
          </a:p>
          <a:p>
            <a:r>
              <a:rPr lang="en-US" sz="1200" dirty="0">
                <a:solidFill>
                  <a:srgbClr val="0000FF"/>
                </a:solidFill>
                <a:latin typeface="Consolas" panose="020B0609020204030204" pitchFamily="49" charset="0"/>
              </a:rPr>
              <a:t>using</a:t>
            </a:r>
            <a:r>
              <a:rPr lang="en-US" sz="1200" dirty="0">
                <a:solidFill>
                  <a:srgbClr val="000000"/>
                </a:solidFill>
                <a:latin typeface="Consolas" panose="020B0609020204030204" pitchFamily="49" charset="0"/>
              </a:rPr>
              <a:t> System.Text;</a:t>
            </a:r>
          </a:p>
          <a:p>
            <a:r>
              <a:rPr lang="en-US" sz="1200" dirty="0">
                <a:solidFill>
                  <a:srgbClr val="0000FF"/>
                </a:solidFill>
                <a:latin typeface="Consolas" panose="020B0609020204030204" pitchFamily="49" charset="0"/>
              </a:rPr>
              <a:t>using</a:t>
            </a:r>
            <a:r>
              <a:rPr lang="en-US" sz="1200" dirty="0">
                <a:solidFill>
                  <a:srgbClr val="000000"/>
                </a:solidFill>
                <a:latin typeface="Consolas" panose="020B0609020204030204" pitchFamily="49" charset="0"/>
              </a:rPr>
              <a:t> System.Threading.Tasks;</a:t>
            </a:r>
          </a:p>
          <a:p>
            <a:r>
              <a:rPr lang="en-US" sz="1200" dirty="0">
                <a:solidFill>
                  <a:srgbClr val="0000FF"/>
                </a:solidFill>
                <a:latin typeface="Consolas" panose="020B0609020204030204" pitchFamily="49" charset="0"/>
              </a:rPr>
              <a:t>using</a:t>
            </a:r>
            <a:r>
              <a:rPr lang="en-US" sz="1200" dirty="0">
                <a:solidFill>
                  <a:srgbClr val="000000"/>
                </a:solidFill>
                <a:latin typeface="Consolas" panose="020B0609020204030204" pitchFamily="49" charset="0"/>
              </a:rPr>
              <a:t> System.Windows.Forms;</a:t>
            </a:r>
          </a:p>
          <a:p>
            <a:endParaRPr lang="en-US" sz="1200" dirty="0">
              <a:solidFill>
                <a:srgbClr val="000000"/>
              </a:solidFill>
              <a:latin typeface="Consolas" panose="020B0609020204030204" pitchFamily="49" charset="0"/>
            </a:endParaRPr>
          </a:p>
          <a:p>
            <a:endParaRPr lang="en-US" sz="1200" dirty="0">
              <a:solidFill>
                <a:srgbClr val="000000"/>
              </a:solidFill>
              <a:latin typeface="Consolas" panose="020B0609020204030204" pitchFamily="49" charset="0"/>
            </a:endParaRPr>
          </a:p>
          <a:p>
            <a:r>
              <a:rPr lang="en-US" sz="1200" dirty="0">
                <a:solidFill>
                  <a:srgbClr val="0000FF"/>
                </a:solidFill>
                <a:latin typeface="Consolas" panose="020B0609020204030204" pitchFamily="49" charset="0"/>
              </a:rPr>
              <a:t>namespace</a:t>
            </a:r>
            <a:r>
              <a:rPr lang="en-US" sz="1200" dirty="0">
                <a:solidFill>
                  <a:srgbClr val="000000"/>
                </a:solidFill>
                <a:latin typeface="Consolas" panose="020B0609020204030204" pitchFamily="49" charset="0"/>
              </a:rPr>
              <a:t> Reporte_Ventas_Vehiculos_Toyota</a:t>
            </a:r>
          </a:p>
          <a:p>
            <a:r>
              <a:rPr lang="en-US" sz="1200" dirty="0">
                <a:solidFill>
                  <a:srgbClr val="000000"/>
                </a:solidFill>
                <a:latin typeface="Consolas" panose="020B0609020204030204" pitchFamily="49" charset="0"/>
              </a:rPr>
              <a:t>{</a:t>
            </a:r>
          </a:p>
          <a:p>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public</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partial</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class</a:t>
            </a:r>
            <a:r>
              <a:rPr lang="en-GB" sz="1200" dirty="0">
                <a:solidFill>
                  <a:srgbClr val="000000"/>
                </a:solidFill>
                <a:latin typeface="Consolas" panose="020B0609020204030204" pitchFamily="49" charset="0"/>
              </a:rPr>
              <a:t> </a:t>
            </a:r>
            <a:r>
              <a:rPr lang="en-GB" sz="1200" dirty="0">
                <a:solidFill>
                  <a:srgbClr val="2B91AF"/>
                </a:solidFill>
                <a:latin typeface="Consolas" panose="020B0609020204030204" pitchFamily="49" charset="0"/>
              </a:rPr>
              <a:t>ReporteVentas_fecha</a:t>
            </a:r>
            <a:r>
              <a:rPr lang="en-GB" sz="1200" dirty="0">
                <a:solidFill>
                  <a:srgbClr val="000000"/>
                </a:solidFill>
                <a:latin typeface="Consolas" panose="020B0609020204030204" pitchFamily="49" charset="0"/>
              </a:rPr>
              <a:t> : Form</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0000FF"/>
                </a:solidFill>
                <a:highlight>
                  <a:srgbClr val="FFFF00"/>
                </a:highlight>
                <a:latin typeface="Consolas" panose="020B0609020204030204" pitchFamily="49" charset="0"/>
              </a:rPr>
              <a:t>public</a:t>
            </a:r>
            <a:r>
              <a:rPr lang="en-US" sz="1200" dirty="0">
                <a:solidFill>
                  <a:srgbClr val="000000"/>
                </a:solidFill>
                <a:highlight>
                  <a:srgbClr val="FFFF00"/>
                </a:highlight>
                <a:latin typeface="Consolas" panose="020B0609020204030204" pitchFamily="49" charset="0"/>
              </a:rPr>
              <a:t> DateTime fechainicial;</a:t>
            </a:r>
          </a:p>
          <a:p>
            <a:r>
              <a:rPr lang="en-US" sz="1200" dirty="0">
                <a:solidFill>
                  <a:srgbClr val="000000"/>
                </a:solidFill>
                <a:latin typeface="Consolas" panose="020B0609020204030204" pitchFamily="49" charset="0"/>
              </a:rPr>
              <a:t>       </a:t>
            </a:r>
            <a:r>
              <a:rPr lang="en-US" sz="1200" dirty="0">
                <a:solidFill>
                  <a:srgbClr val="000000"/>
                </a:solidFill>
                <a:highlight>
                  <a:srgbClr val="FFFF00"/>
                </a:highlight>
                <a:latin typeface="Consolas" panose="020B0609020204030204" pitchFamily="49" charset="0"/>
              </a:rPr>
              <a:t> </a:t>
            </a:r>
            <a:r>
              <a:rPr lang="en-US" sz="1200" dirty="0">
                <a:solidFill>
                  <a:srgbClr val="0000FF"/>
                </a:solidFill>
                <a:highlight>
                  <a:srgbClr val="FFFF00"/>
                </a:highlight>
                <a:latin typeface="Consolas" panose="020B0609020204030204" pitchFamily="49" charset="0"/>
              </a:rPr>
              <a:t>public</a:t>
            </a:r>
            <a:r>
              <a:rPr lang="en-US" sz="1200" dirty="0">
                <a:solidFill>
                  <a:srgbClr val="000000"/>
                </a:solidFill>
                <a:highlight>
                  <a:srgbClr val="FFFF00"/>
                </a:highlight>
                <a:latin typeface="Consolas" panose="020B0609020204030204" pitchFamily="49" charset="0"/>
              </a:rPr>
              <a:t> DateTime fechafinal;</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a:solidFill>
                  <a:srgbClr val="2B91AF"/>
                </a:solidFill>
                <a:latin typeface="Consolas" panose="020B0609020204030204" pitchFamily="49" charset="0"/>
              </a:rPr>
              <a:t>ReporteVentas_fecha</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InitializeComponent();</a:t>
            </a:r>
          </a:p>
          <a:p>
            <a:r>
              <a:rPr lang="en-US" sz="1200" dirty="0">
                <a:solidFill>
                  <a:srgbClr val="000000"/>
                </a:solidFill>
                <a:latin typeface="Consolas" panose="020B0609020204030204" pitchFamily="49" charset="0"/>
              </a:rPr>
              <a:t>        }</a:t>
            </a:r>
          </a:p>
          <a:p>
            <a:endParaRPr lang="en-US"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private</a:t>
            </a:r>
            <a:r>
              <a:rPr lang="en-GB" sz="1200" dirty="0">
                <a:solidFill>
                  <a:srgbClr val="000000"/>
                </a:solidFill>
                <a:latin typeface="Consolas" panose="020B0609020204030204" pitchFamily="49" charset="0"/>
              </a:rPr>
              <a:t> </a:t>
            </a:r>
            <a:r>
              <a:rPr lang="en-GB" sz="1200" dirty="0">
                <a:solidFill>
                  <a:srgbClr val="0000FF"/>
                </a:solidFill>
                <a:latin typeface="Consolas" panose="020B0609020204030204" pitchFamily="49" charset="0"/>
              </a:rPr>
              <a:t>void</a:t>
            </a:r>
            <a:r>
              <a:rPr lang="en-GB" sz="1200" dirty="0">
                <a:solidFill>
                  <a:srgbClr val="000000"/>
                </a:solidFill>
                <a:latin typeface="Consolas" panose="020B0609020204030204" pitchFamily="49" charset="0"/>
              </a:rPr>
              <a:t> crystalReportViewer1_Load(</a:t>
            </a:r>
            <a:r>
              <a:rPr lang="en-GB" sz="1200" dirty="0">
                <a:solidFill>
                  <a:srgbClr val="0000FF"/>
                </a:solidFill>
                <a:latin typeface="Consolas" panose="020B0609020204030204" pitchFamily="49" charset="0"/>
              </a:rPr>
              <a:t>object</a:t>
            </a:r>
            <a:r>
              <a:rPr lang="en-GB" sz="1200" dirty="0">
                <a:solidFill>
                  <a:srgbClr val="000000"/>
                </a:solidFill>
                <a:latin typeface="Consolas" panose="020B0609020204030204" pitchFamily="49" charset="0"/>
              </a:rPr>
              <a:t> sender, EventArgs e)</a:t>
            </a:r>
          </a:p>
          <a:p>
            <a:r>
              <a:rPr lang="en-US" sz="1200" dirty="0">
                <a:solidFill>
                  <a:srgbClr val="000000"/>
                </a:solidFill>
                <a:latin typeface="Consolas" panose="020B0609020204030204" pitchFamily="49" charset="0"/>
              </a:rPr>
              <a:t>        {</a:t>
            </a:r>
          </a:p>
          <a:p>
            <a:r>
              <a:rPr lang="en-US" sz="1200" dirty="0">
                <a:solidFill>
                  <a:srgbClr val="000000"/>
                </a:solidFill>
                <a:highlight>
                  <a:srgbClr val="FFFF00"/>
                </a:highlight>
                <a:latin typeface="Consolas" panose="020B0609020204030204" pitchFamily="49" charset="0"/>
              </a:rPr>
              <a:t>            ReportDocument objReporte = </a:t>
            </a:r>
            <a:r>
              <a:rPr lang="en-US" sz="1200" dirty="0">
                <a:solidFill>
                  <a:srgbClr val="0000FF"/>
                </a:solidFill>
                <a:highlight>
                  <a:srgbClr val="FFFF00"/>
                </a:highlight>
                <a:latin typeface="Consolas" panose="020B0609020204030204" pitchFamily="49" charset="0"/>
              </a:rPr>
              <a:t>new</a:t>
            </a:r>
            <a:r>
              <a:rPr lang="en-US" sz="1200" dirty="0">
                <a:solidFill>
                  <a:srgbClr val="000000"/>
                </a:solidFill>
                <a:highlight>
                  <a:srgbClr val="FFFF00"/>
                </a:highlight>
                <a:latin typeface="Consolas" panose="020B0609020204030204" pitchFamily="49" charset="0"/>
              </a:rPr>
              <a:t> Reporte_Ventas();</a:t>
            </a:r>
          </a:p>
          <a:p>
            <a:endParaRPr lang="en-US" sz="1200" dirty="0">
              <a:solidFill>
                <a:srgbClr val="000000"/>
              </a:solidFill>
              <a:highlight>
                <a:srgbClr val="FFFF00"/>
              </a:highlight>
              <a:latin typeface="Consolas" panose="020B0609020204030204" pitchFamily="49" charset="0"/>
            </a:endParaRPr>
          </a:p>
          <a:p>
            <a:r>
              <a:rPr lang="en-US" sz="1200" dirty="0">
                <a:solidFill>
                  <a:srgbClr val="000000"/>
                </a:solidFill>
                <a:highlight>
                  <a:srgbClr val="FFFF00"/>
                </a:highlight>
                <a:latin typeface="Consolas" panose="020B0609020204030204" pitchFamily="49" charset="0"/>
              </a:rPr>
              <a:t>            objReporte.SetParameterValue(0, fechainicial);</a:t>
            </a:r>
          </a:p>
          <a:p>
            <a:r>
              <a:rPr lang="en-US" sz="1200" dirty="0">
                <a:solidFill>
                  <a:srgbClr val="000000"/>
                </a:solidFill>
                <a:highlight>
                  <a:srgbClr val="FFFF00"/>
                </a:highlight>
                <a:latin typeface="Consolas" panose="020B0609020204030204" pitchFamily="49" charset="0"/>
              </a:rPr>
              <a:t>            objReporte.SetParameterValue(1, fechafinal);</a:t>
            </a:r>
          </a:p>
          <a:p>
            <a:endParaRPr lang="en-US" sz="1200" dirty="0">
              <a:solidFill>
                <a:srgbClr val="000000"/>
              </a:solidFill>
              <a:highlight>
                <a:srgbClr val="FFFF00"/>
              </a:highlight>
              <a:latin typeface="Consolas" panose="020B0609020204030204" pitchFamily="49" charset="0"/>
            </a:endParaRPr>
          </a:p>
          <a:p>
            <a:r>
              <a:rPr lang="en-US" sz="1200" dirty="0">
                <a:solidFill>
                  <a:srgbClr val="000000"/>
                </a:solidFill>
                <a:highlight>
                  <a:srgbClr val="FFFF00"/>
                </a:highlight>
                <a:latin typeface="Consolas" panose="020B0609020204030204" pitchFamily="49" charset="0"/>
              </a:rPr>
              <a:t>            crystalReportViewer1.ReportSource = objReporte;</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a:t>
            </a:r>
            <a:endParaRPr lang="en-US" sz="1200" dirty="0"/>
          </a:p>
        </p:txBody>
      </p:sp>
      <p:sp>
        <p:nvSpPr>
          <p:cNvPr id="4" name="CuadroTexto 3">
            <a:extLst>
              <a:ext uri="{FF2B5EF4-FFF2-40B4-BE49-F238E27FC236}">
                <a16:creationId xmlns:a16="http://schemas.microsoft.com/office/drawing/2014/main" id="{AD99FE1A-3E54-6776-638A-DDCDCF75C0C6}"/>
              </a:ext>
            </a:extLst>
          </p:cNvPr>
          <p:cNvSpPr txBox="1"/>
          <p:nvPr/>
        </p:nvSpPr>
        <p:spPr>
          <a:xfrm>
            <a:off x="8468750" y="2230305"/>
            <a:ext cx="3080825" cy="1815882"/>
          </a:xfrm>
          <a:prstGeom prst="rect">
            <a:avLst/>
          </a:prstGeom>
          <a:noFill/>
        </p:spPr>
        <p:txBody>
          <a:bodyPr wrap="square" rtlCol="0">
            <a:spAutoFit/>
          </a:bodyPr>
          <a:lstStyle/>
          <a:p>
            <a:pPr algn="ctr"/>
            <a:r>
              <a:rPr lang="en-GB" sz="2800" b="1" dirty="0">
                <a:highlight>
                  <a:srgbClr val="FFFF00"/>
                </a:highlight>
              </a:rPr>
              <a:t>Este es el codigo que debes Validar. Esta en Color Amarillo.</a:t>
            </a:r>
            <a:endParaRPr lang="en-US" sz="2800" b="1" dirty="0">
              <a:highlight>
                <a:srgbClr val="FFFF00"/>
              </a:highlight>
            </a:endParaRPr>
          </a:p>
        </p:txBody>
      </p:sp>
    </p:spTree>
    <p:extLst>
      <p:ext uri="{BB962C8B-B14F-4D97-AF65-F5344CB8AC3E}">
        <p14:creationId xmlns:p14="http://schemas.microsoft.com/office/powerpoint/2010/main" val="7906455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56824F5-F93F-303C-FE33-DFEB7956A216}"/>
              </a:ext>
            </a:extLst>
          </p:cNvPr>
          <p:cNvSpPr txBox="1"/>
          <p:nvPr/>
        </p:nvSpPr>
        <p:spPr>
          <a:xfrm>
            <a:off x="256149" y="293477"/>
            <a:ext cx="11687322" cy="6247864"/>
          </a:xfrm>
          <a:prstGeom prst="rect">
            <a:avLst/>
          </a:prstGeom>
          <a:noFill/>
        </p:spPr>
        <p:txBody>
          <a:bodyPr wrap="square">
            <a:spAutoFit/>
          </a:bodyPr>
          <a:lstStyle/>
          <a:p>
            <a:pPr algn="just"/>
            <a:r>
              <a:rPr lang="es-ES" sz="2000" b="1" dirty="0">
                <a:highlight>
                  <a:srgbClr val="FFFF00"/>
                </a:highlight>
              </a:rPr>
              <a:t>Librerías Importadas: </a:t>
            </a:r>
            <a:r>
              <a:rPr lang="es-ES" sz="2000" dirty="0"/>
              <a:t>Al principio, se importan varias librerías necesarias para trabajar con Crystal Reports y otras funciones relacionadas con ventanas y formularios en Windows.</a:t>
            </a:r>
          </a:p>
          <a:p>
            <a:pPr algn="just"/>
            <a:endParaRPr lang="es-ES" sz="2000" dirty="0"/>
          </a:p>
          <a:p>
            <a:pPr algn="just"/>
            <a:r>
              <a:rPr lang="es-ES" sz="2000" b="1" dirty="0">
                <a:highlight>
                  <a:srgbClr val="FFFF00"/>
                </a:highlight>
              </a:rPr>
              <a:t>Definición del Formulario: </a:t>
            </a:r>
            <a:r>
              <a:rPr lang="es-ES" sz="2000" dirty="0"/>
              <a:t>Se define una clase llamada ReporteVentas_fecha que representa un formulario en la aplicación. Este formulario tiene dos variables públicas de tipo DateTime llamadas fechainicial y fechafinal.</a:t>
            </a:r>
          </a:p>
          <a:p>
            <a:pPr algn="just"/>
            <a:endParaRPr lang="es-ES" sz="2000" dirty="0"/>
          </a:p>
          <a:p>
            <a:pPr algn="just"/>
            <a:r>
              <a:rPr lang="es-ES" sz="2000" b="1" dirty="0">
                <a:highlight>
                  <a:srgbClr val="FFFF00"/>
                </a:highlight>
              </a:rPr>
              <a:t>Constructor del Formulario: </a:t>
            </a:r>
            <a:r>
              <a:rPr lang="es-ES" sz="2000" dirty="0"/>
              <a:t>Hay un constructor (ReporteVentas_fecha()) que inicializa el formulario llamando al método InitializeComponent(). Este método generalmente contiene la inicialización de los componentes visuales del formulario.</a:t>
            </a:r>
          </a:p>
          <a:p>
            <a:pPr algn="just"/>
            <a:endParaRPr lang="es-ES" sz="2000" b="1" dirty="0"/>
          </a:p>
          <a:p>
            <a:pPr algn="just"/>
            <a:r>
              <a:rPr lang="es-ES" sz="2000" b="1" dirty="0">
                <a:highlight>
                  <a:srgbClr val="FFFF00"/>
                </a:highlight>
              </a:rPr>
              <a:t>Método Load del Crystal Report Viewer: </a:t>
            </a:r>
            <a:r>
              <a:rPr lang="es-ES" sz="2000" dirty="0"/>
              <a:t>El código dentro del método crystalReportViewer1_Load se ejecuta cuando se carga el visor de informes Crystal Report en el formulario. En este método, se crea una instancia de la clase ReportDocument llamada objReporte, que representa el informe de ventas.</a:t>
            </a:r>
          </a:p>
          <a:p>
            <a:pPr algn="just"/>
            <a:endParaRPr lang="es-ES" sz="2000" dirty="0"/>
          </a:p>
          <a:p>
            <a:pPr algn="just"/>
            <a:r>
              <a:rPr lang="es-ES" sz="2000" b="1" dirty="0">
                <a:highlight>
                  <a:srgbClr val="FFFF00"/>
                </a:highlight>
              </a:rPr>
              <a:t>Configuración de Parámetros: </a:t>
            </a:r>
            <a:r>
              <a:rPr lang="es-ES" sz="2000" dirty="0"/>
              <a:t>Se configuran los parámetros del informe (fechainicial y fechafinal) mediante el método SetParameterValue. Estos valores se obtienen de las variables públicas definidas en el formulario.</a:t>
            </a:r>
          </a:p>
          <a:p>
            <a:pPr algn="just"/>
            <a:endParaRPr lang="es-ES" sz="2000" dirty="0"/>
          </a:p>
          <a:p>
            <a:pPr algn="just"/>
            <a:r>
              <a:rPr lang="es-ES" sz="2000" b="1" dirty="0">
                <a:highlight>
                  <a:srgbClr val="FFFF00"/>
                </a:highlight>
              </a:rPr>
              <a:t>Asignación del Informe al Visor: </a:t>
            </a:r>
            <a:r>
              <a:rPr lang="es-ES" sz="2000" dirty="0"/>
              <a:t>El informe configurado se asigna al componente crystalReportViewer1.ReportSource, lo que significa que el informe se mostrará en este visor cuando se ejecute la aplicación.</a:t>
            </a:r>
            <a:endParaRPr lang="en-US" sz="2000" dirty="0"/>
          </a:p>
        </p:txBody>
      </p:sp>
    </p:spTree>
    <p:extLst>
      <p:ext uri="{BB962C8B-B14F-4D97-AF65-F5344CB8AC3E}">
        <p14:creationId xmlns:p14="http://schemas.microsoft.com/office/powerpoint/2010/main" val="21657913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46940A18-63F8-4599-BF98-7B22D7E3D983}"/>
              </a:ext>
            </a:extLst>
          </p:cNvPr>
          <p:cNvSpPr txBox="1"/>
          <p:nvPr/>
        </p:nvSpPr>
        <p:spPr>
          <a:xfrm>
            <a:off x="191193" y="141316"/>
            <a:ext cx="11646131" cy="923330"/>
          </a:xfrm>
          <a:prstGeom prst="rect">
            <a:avLst/>
          </a:prstGeom>
          <a:noFill/>
        </p:spPr>
        <p:txBody>
          <a:bodyPr wrap="square" rtlCol="0">
            <a:spAutoFit/>
          </a:bodyPr>
          <a:lstStyle/>
          <a:p>
            <a:r>
              <a:rPr lang="en-US" dirty="0"/>
              <a:t>En el formulario (</a:t>
            </a:r>
            <a:r>
              <a:rPr lang="en-US" dirty="0">
                <a:highlight>
                  <a:srgbClr val="FFFF00"/>
                </a:highlight>
              </a:rPr>
              <a:t>Form1</a:t>
            </a:r>
            <a:r>
              <a:rPr lang="en-US" dirty="0"/>
              <a:t>), que teniamos los datos de </a:t>
            </a:r>
            <a:r>
              <a:rPr lang="en-US" b="1" dirty="0"/>
              <a:t>fechas</a:t>
            </a:r>
            <a:r>
              <a:rPr lang="en-US" dirty="0"/>
              <a:t> y el </a:t>
            </a:r>
            <a:r>
              <a:rPr lang="en-US" b="1" dirty="0"/>
              <a:t>Boton</a:t>
            </a:r>
            <a:r>
              <a:rPr lang="en-US" dirty="0"/>
              <a:t>, vamos alla y le daremos doble click al boton, y alli vamos a crear dos variables, y Asignar los valores de los </a:t>
            </a:r>
            <a:r>
              <a:rPr lang="en-US" b="1" dirty="0">
                <a:highlight>
                  <a:srgbClr val="FFFF00"/>
                </a:highlight>
              </a:rPr>
              <a:t>dtpFecha_Inicial y final</a:t>
            </a:r>
            <a:r>
              <a:rPr lang="en-US" dirty="0"/>
              <a:t>, con la conversion de datos que recibe que son Date, y la pasamos con CDate(dtpFecha_Inicial.value.Date.ToString) y lo mismo para la final.</a:t>
            </a:r>
            <a:endParaRPr lang="es-ES" dirty="0"/>
          </a:p>
        </p:txBody>
      </p:sp>
      <p:sp>
        <p:nvSpPr>
          <p:cNvPr id="9" name="CuadroTexto 8">
            <a:extLst>
              <a:ext uri="{FF2B5EF4-FFF2-40B4-BE49-F238E27FC236}">
                <a16:creationId xmlns:a16="http://schemas.microsoft.com/office/drawing/2014/main" id="{D37F9730-502D-49FA-AED8-F999B45A6E1B}"/>
              </a:ext>
            </a:extLst>
          </p:cNvPr>
          <p:cNvSpPr txBox="1"/>
          <p:nvPr/>
        </p:nvSpPr>
        <p:spPr>
          <a:xfrm>
            <a:off x="8349635" y="2503259"/>
            <a:ext cx="3701242" cy="3139321"/>
          </a:xfrm>
          <a:prstGeom prst="rect">
            <a:avLst/>
          </a:prstGeom>
          <a:noFill/>
        </p:spPr>
        <p:txBody>
          <a:bodyPr wrap="square" rtlCol="0">
            <a:spAutoFit/>
          </a:bodyPr>
          <a:lstStyle/>
          <a:p>
            <a:pPr algn="just"/>
            <a:r>
              <a:rPr lang="en-US" dirty="0"/>
              <a:t>En el Formulario como dije le damos al boton doble click para Activar su evento click, agremos las variables como vemos, y luego en el Formulario le damos doble click tambien para Activar su evento_load, de carga, y alli centramos el mismo Formulario para que cuando ejecutamos salga en el centro de la pantalla. Con el commando </a:t>
            </a:r>
            <a:r>
              <a:rPr lang="en-US" b="1" dirty="0"/>
              <a:t>this.CenterToScreem()</a:t>
            </a:r>
            <a:endParaRPr lang="es-ES" b="1" dirty="0"/>
          </a:p>
        </p:txBody>
      </p:sp>
      <p:cxnSp>
        <p:nvCxnSpPr>
          <p:cNvPr id="5" name="Conector recto de flecha 4">
            <a:extLst>
              <a:ext uri="{FF2B5EF4-FFF2-40B4-BE49-F238E27FC236}">
                <a16:creationId xmlns:a16="http://schemas.microsoft.com/office/drawing/2014/main" id="{EAECDDE4-C5D2-44A5-8CFD-08CD128C2ADC}"/>
              </a:ext>
            </a:extLst>
          </p:cNvPr>
          <p:cNvCxnSpPr>
            <a:cxnSpLocks/>
          </p:cNvCxnSpPr>
          <p:nvPr/>
        </p:nvCxnSpPr>
        <p:spPr>
          <a:xfrm flipV="1">
            <a:off x="6491335" y="1721708"/>
            <a:ext cx="3962481" cy="79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FE1E10E8-1ED7-424E-A9A9-03C68D79FCD1}"/>
              </a:ext>
            </a:extLst>
          </p:cNvPr>
          <p:cNvSpPr txBox="1"/>
          <p:nvPr/>
        </p:nvSpPr>
        <p:spPr>
          <a:xfrm>
            <a:off x="10478530" y="1573427"/>
            <a:ext cx="1358794" cy="369332"/>
          </a:xfrm>
          <a:prstGeom prst="rect">
            <a:avLst/>
          </a:prstGeom>
          <a:noFill/>
        </p:spPr>
        <p:txBody>
          <a:bodyPr wrap="square" rtlCol="0">
            <a:spAutoFit/>
          </a:bodyPr>
          <a:lstStyle/>
          <a:p>
            <a:r>
              <a:rPr lang="en-US" dirty="0"/>
              <a:t>Doble clic</a:t>
            </a:r>
            <a:endParaRPr lang="es-ES" dirty="0"/>
          </a:p>
        </p:txBody>
      </p:sp>
      <p:cxnSp>
        <p:nvCxnSpPr>
          <p:cNvPr id="8" name="Conector recto de flecha 7">
            <a:extLst>
              <a:ext uri="{FF2B5EF4-FFF2-40B4-BE49-F238E27FC236}">
                <a16:creationId xmlns:a16="http://schemas.microsoft.com/office/drawing/2014/main" id="{286FAEDA-2C08-48A7-B571-62D22A5AC3D1}"/>
              </a:ext>
            </a:extLst>
          </p:cNvPr>
          <p:cNvCxnSpPr>
            <a:cxnSpLocks/>
          </p:cNvCxnSpPr>
          <p:nvPr/>
        </p:nvCxnSpPr>
        <p:spPr>
          <a:xfrm flipH="1">
            <a:off x="6614984" y="1861751"/>
            <a:ext cx="3937686" cy="923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17CE69A8-9700-44D0-BF91-DA49A87423E3}"/>
              </a:ext>
            </a:extLst>
          </p:cNvPr>
          <p:cNvSpPr txBox="1"/>
          <p:nvPr/>
        </p:nvSpPr>
        <p:spPr>
          <a:xfrm>
            <a:off x="4407243" y="2549255"/>
            <a:ext cx="2604991" cy="369332"/>
          </a:xfrm>
          <a:prstGeom prst="rect">
            <a:avLst/>
          </a:prstGeom>
          <a:noFill/>
        </p:spPr>
        <p:txBody>
          <a:bodyPr wrap="square" rtlCol="0">
            <a:spAutoFit/>
          </a:bodyPr>
          <a:lstStyle/>
          <a:p>
            <a:r>
              <a:rPr lang="en-US" dirty="0"/>
              <a:t>Pegar Codigo amarillo</a:t>
            </a:r>
            <a:endParaRPr lang="es-ES" dirty="0"/>
          </a:p>
        </p:txBody>
      </p:sp>
      <p:cxnSp>
        <p:nvCxnSpPr>
          <p:cNvPr id="14" name="Conector recto de flecha 13">
            <a:extLst>
              <a:ext uri="{FF2B5EF4-FFF2-40B4-BE49-F238E27FC236}">
                <a16:creationId xmlns:a16="http://schemas.microsoft.com/office/drawing/2014/main" id="{A5825B2F-A5B6-4735-81E1-2112C03091A6}"/>
              </a:ext>
            </a:extLst>
          </p:cNvPr>
          <p:cNvCxnSpPr>
            <a:cxnSpLocks/>
          </p:cNvCxnSpPr>
          <p:nvPr/>
        </p:nvCxnSpPr>
        <p:spPr>
          <a:xfrm flipH="1">
            <a:off x="453081" y="1319036"/>
            <a:ext cx="3148461" cy="542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36EB2B28-EF2E-4F3C-B744-8950E688584F}"/>
              </a:ext>
            </a:extLst>
          </p:cNvPr>
          <p:cNvCxnSpPr>
            <a:cxnSpLocks/>
          </p:cNvCxnSpPr>
          <p:nvPr/>
        </p:nvCxnSpPr>
        <p:spPr>
          <a:xfrm flipH="1">
            <a:off x="288324" y="1861751"/>
            <a:ext cx="222422" cy="4154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34142EC0-48AF-46C3-B880-A746B07AA658}"/>
              </a:ext>
            </a:extLst>
          </p:cNvPr>
          <p:cNvCxnSpPr/>
          <p:nvPr/>
        </p:nvCxnSpPr>
        <p:spPr>
          <a:xfrm flipV="1">
            <a:off x="288324" y="5758249"/>
            <a:ext cx="807308" cy="258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59701CD0-A9B1-4049-9191-4247672DCF1F}"/>
              </a:ext>
            </a:extLst>
          </p:cNvPr>
          <p:cNvSpPr txBox="1"/>
          <p:nvPr/>
        </p:nvSpPr>
        <p:spPr>
          <a:xfrm>
            <a:off x="191193" y="6495284"/>
            <a:ext cx="2604991" cy="369332"/>
          </a:xfrm>
          <a:prstGeom prst="rect">
            <a:avLst/>
          </a:prstGeom>
          <a:noFill/>
        </p:spPr>
        <p:txBody>
          <a:bodyPr wrap="square" rtlCol="0">
            <a:spAutoFit/>
          </a:bodyPr>
          <a:lstStyle/>
          <a:p>
            <a:r>
              <a:rPr lang="en-US" dirty="0"/>
              <a:t>Pegar Codigo amarillo</a:t>
            </a:r>
            <a:endParaRPr lang="es-ES" dirty="0"/>
          </a:p>
        </p:txBody>
      </p:sp>
      <p:cxnSp>
        <p:nvCxnSpPr>
          <p:cNvPr id="24" name="Conector recto de flecha 23">
            <a:extLst>
              <a:ext uri="{FF2B5EF4-FFF2-40B4-BE49-F238E27FC236}">
                <a16:creationId xmlns:a16="http://schemas.microsoft.com/office/drawing/2014/main" id="{52C91D7E-30E7-406C-B054-B36486182DF7}"/>
              </a:ext>
            </a:extLst>
          </p:cNvPr>
          <p:cNvCxnSpPr>
            <a:cxnSpLocks/>
          </p:cNvCxnSpPr>
          <p:nvPr/>
        </p:nvCxnSpPr>
        <p:spPr>
          <a:xfrm flipV="1">
            <a:off x="344538" y="6016703"/>
            <a:ext cx="660019" cy="539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445A403B-503D-3785-9EB9-193BAD2AF9A8}"/>
              </a:ext>
            </a:extLst>
          </p:cNvPr>
          <p:cNvSpPr txBox="1"/>
          <p:nvPr/>
        </p:nvSpPr>
        <p:spPr>
          <a:xfrm>
            <a:off x="856819" y="3757717"/>
            <a:ext cx="7492816" cy="1954381"/>
          </a:xfrm>
          <a:prstGeom prst="rect">
            <a:avLst/>
          </a:prstGeom>
          <a:noFill/>
        </p:spPr>
        <p:txBody>
          <a:bodyPr wrap="square">
            <a:spAutoFit/>
          </a:bodyPr>
          <a:lstStyle/>
          <a:p>
            <a:r>
              <a:rPr lang="es-DO" sz="1100" dirty="0">
                <a:solidFill>
                  <a:srgbClr val="0000FF"/>
                </a:solidFill>
                <a:latin typeface="Consolas" panose="020B0609020204030204" pitchFamily="49" charset="0"/>
              </a:rPr>
              <a:t>        private</a:t>
            </a:r>
            <a:r>
              <a:rPr lang="es-DO" sz="1100" dirty="0">
                <a:solidFill>
                  <a:srgbClr val="000000"/>
                </a:solidFill>
                <a:latin typeface="Consolas" panose="020B0609020204030204" pitchFamily="49" charset="0"/>
              </a:rPr>
              <a:t> </a:t>
            </a:r>
            <a:r>
              <a:rPr lang="es-DO" sz="1100" dirty="0">
                <a:solidFill>
                  <a:srgbClr val="0000FF"/>
                </a:solidFill>
                <a:latin typeface="Consolas" panose="020B0609020204030204" pitchFamily="49" charset="0"/>
              </a:rPr>
              <a:t>void</a:t>
            </a:r>
            <a:r>
              <a:rPr lang="es-DO" sz="1100" dirty="0">
                <a:solidFill>
                  <a:srgbClr val="000000"/>
                </a:solidFill>
                <a:latin typeface="Consolas" panose="020B0609020204030204" pitchFamily="49" charset="0"/>
              </a:rPr>
              <a:t> btnVer_Click(</a:t>
            </a:r>
            <a:r>
              <a:rPr lang="es-DO" sz="1100" dirty="0">
                <a:solidFill>
                  <a:srgbClr val="0000FF"/>
                </a:solidFill>
                <a:latin typeface="Consolas" panose="020B0609020204030204" pitchFamily="49" charset="0"/>
              </a:rPr>
              <a:t>object</a:t>
            </a:r>
            <a:r>
              <a:rPr lang="es-DO" sz="1100" dirty="0">
                <a:solidFill>
                  <a:srgbClr val="000000"/>
                </a:solidFill>
                <a:latin typeface="Consolas" panose="020B0609020204030204" pitchFamily="49" charset="0"/>
              </a:rPr>
              <a:t> sender, EventArgs e)</a:t>
            </a:r>
          </a:p>
          <a:p>
            <a:r>
              <a:rPr lang="es-DO" sz="1100" dirty="0">
                <a:solidFill>
                  <a:srgbClr val="000000"/>
                </a:solidFill>
                <a:latin typeface="Consolas" panose="020B0609020204030204" pitchFamily="49" charset="0"/>
              </a:rPr>
              <a:t>        {</a:t>
            </a:r>
          </a:p>
          <a:p>
            <a:r>
              <a:rPr lang="es-DO" sz="1100" dirty="0">
                <a:solidFill>
                  <a:srgbClr val="000000"/>
                </a:solidFill>
                <a:highlight>
                  <a:srgbClr val="FFFF00"/>
                </a:highlight>
                <a:latin typeface="Consolas" panose="020B0609020204030204" pitchFamily="49" charset="0"/>
              </a:rPr>
              <a:t>            DateTime fechainicio = DateTime.Parse(dtpFecha_Inicial.Value.ToString());</a:t>
            </a:r>
          </a:p>
          <a:p>
            <a:r>
              <a:rPr lang="es-DO" sz="1100" dirty="0">
                <a:solidFill>
                  <a:srgbClr val="000000"/>
                </a:solidFill>
                <a:highlight>
                  <a:srgbClr val="FFFF00"/>
                </a:highlight>
                <a:latin typeface="Consolas" panose="020B0609020204030204" pitchFamily="49" charset="0"/>
              </a:rPr>
              <a:t>            DateTime fechafin = DateTime.Parse(dtpFecha_Final.Value.Date.ToString());</a:t>
            </a:r>
          </a:p>
          <a:p>
            <a:endParaRPr lang="es-DO" sz="1100" dirty="0">
              <a:solidFill>
                <a:srgbClr val="000000"/>
              </a:solidFill>
              <a:highlight>
                <a:srgbClr val="FFFF00"/>
              </a:highlight>
              <a:latin typeface="Consolas" panose="020B0609020204030204" pitchFamily="49" charset="0"/>
            </a:endParaRPr>
          </a:p>
          <a:p>
            <a:r>
              <a:rPr lang="pt-BR" sz="1100" dirty="0">
                <a:solidFill>
                  <a:srgbClr val="000000"/>
                </a:solidFill>
                <a:highlight>
                  <a:srgbClr val="FFFF00"/>
                </a:highlight>
                <a:latin typeface="Consolas" panose="020B0609020204030204" pitchFamily="49" charset="0"/>
              </a:rPr>
              <a:t>            ReporteVentas_fechas reporte = </a:t>
            </a:r>
            <a:r>
              <a:rPr lang="pt-BR" sz="1100" dirty="0">
                <a:solidFill>
                  <a:srgbClr val="0000FF"/>
                </a:solidFill>
                <a:highlight>
                  <a:srgbClr val="FFFF00"/>
                </a:highlight>
                <a:latin typeface="Consolas" panose="020B0609020204030204" pitchFamily="49" charset="0"/>
              </a:rPr>
              <a:t>new</a:t>
            </a:r>
            <a:r>
              <a:rPr lang="pt-BR" sz="1100" dirty="0">
                <a:solidFill>
                  <a:srgbClr val="000000"/>
                </a:solidFill>
                <a:highlight>
                  <a:srgbClr val="FFFF00"/>
                </a:highlight>
                <a:latin typeface="Consolas" panose="020B0609020204030204" pitchFamily="49" charset="0"/>
              </a:rPr>
              <a:t> ReporteVentas_fechas();</a:t>
            </a:r>
          </a:p>
          <a:p>
            <a:r>
              <a:rPr lang="es-DO" sz="1100" dirty="0">
                <a:solidFill>
                  <a:srgbClr val="000000"/>
                </a:solidFill>
                <a:highlight>
                  <a:srgbClr val="FFFF00"/>
                </a:highlight>
                <a:latin typeface="Consolas" panose="020B0609020204030204" pitchFamily="49" charset="0"/>
              </a:rPr>
              <a:t>            reporte.fechainicial = fechainicio;</a:t>
            </a:r>
          </a:p>
          <a:p>
            <a:r>
              <a:rPr lang="es-DO" sz="1100" dirty="0">
                <a:solidFill>
                  <a:srgbClr val="000000"/>
                </a:solidFill>
                <a:highlight>
                  <a:srgbClr val="FFFF00"/>
                </a:highlight>
                <a:latin typeface="Consolas" panose="020B0609020204030204" pitchFamily="49" charset="0"/>
              </a:rPr>
              <a:t>            reporte.fechafinal = fechafin;</a:t>
            </a:r>
          </a:p>
          <a:p>
            <a:endParaRPr lang="es-DO" sz="1100" dirty="0">
              <a:solidFill>
                <a:srgbClr val="000000"/>
              </a:solidFill>
              <a:highlight>
                <a:srgbClr val="FFFF00"/>
              </a:highlight>
              <a:latin typeface="Consolas" panose="020B0609020204030204" pitchFamily="49" charset="0"/>
            </a:endParaRPr>
          </a:p>
          <a:p>
            <a:r>
              <a:rPr lang="es-DO" sz="1100" dirty="0">
                <a:solidFill>
                  <a:srgbClr val="000000"/>
                </a:solidFill>
                <a:highlight>
                  <a:srgbClr val="FFFF00"/>
                </a:highlight>
                <a:latin typeface="Consolas" panose="020B0609020204030204" pitchFamily="49" charset="0"/>
              </a:rPr>
              <a:t>            reporte.ShowDialog();</a:t>
            </a:r>
          </a:p>
          <a:p>
            <a:r>
              <a:rPr lang="es-DO" sz="1100" dirty="0">
                <a:solidFill>
                  <a:srgbClr val="000000"/>
                </a:solidFill>
                <a:latin typeface="Consolas" panose="020B0609020204030204" pitchFamily="49" charset="0"/>
              </a:rPr>
              <a:t>        }</a:t>
            </a:r>
            <a:endParaRPr lang="es-DO" sz="1100" dirty="0"/>
          </a:p>
        </p:txBody>
      </p:sp>
      <p:sp>
        <p:nvSpPr>
          <p:cNvPr id="13" name="CuadroTexto 12">
            <a:extLst>
              <a:ext uri="{FF2B5EF4-FFF2-40B4-BE49-F238E27FC236}">
                <a16:creationId xmlns:a16="http://schemas.microsoft.com/office/drawing/2014/main" id="{56BFDDC0-055A-CE94-11FC-067944479165}"/>
              </a:ext>
            </a:extLst>
          </p:cNvPr>
          <p:cNvSpPr txBox="1"/>
          <p:nvPr/>
        </p:nvSpPr>
        <p:spPr>
          <a:xfrm>
            <a:off x="7012234" y="5947243"/>
            <a:ext cx="4778282" cy="769441"/>
          </a:xfrm>
          <a:prstGeom prst="rect">
            <a:avLst/>
          </a:prstGeom>
          <a:noFill/>
        </p:spPr>
        <p:txBody>
          <a:bodyPr wrap="square">
            <a:spAutoFit/>
          </a:bodyPr>
          <a:lstStyle/>
          <a:p>
            <a:r>
              <a:rPr lang="es-DO" sz="1100" dirty="0">
                <a:solidFill>
                  <a:srgbClr val="000000"/>
                </a:solidFill>
                <a:latin typeface="Consolas" panose="020B0609020204030204" pitchFamily="49" charset="0"/>
              </a:rPr>
              <a:t>        </a:t>
            </a:r>
            <a:r>
              <a:rPr lang="es-DO" sz="1100" dirty="0">
                <a:solidFill>
                  <a:srgbClr val="0000FF"/>
                </a:solidFill>
                <a:latin typeface="Consolas" panose="020B0609020204030204" pitchFamily="49" charset="0"/>
              </a:rPr>
              <a:t>private</a:t>
            </a:r>
            <a:r>
              <a:rPr lang="es-DO" sz="1100" dirty="0">
                <a:solidFill>
                  <a:srgbClr val="000000"/>
                </a:solidFill>
                <a:latin typeface="Consolas" panose="020B0609020204030204" pitchFamily="49" charset="0"/>
              </a:rPr>
              <a:t> </a:t>
            </a:r>
            <a:r>
              <a:rPr lang="es-DO" sz="1100" dirty="0">
                <a:solidFill>
                  <a:srgbClr val="0000FF"/>
                </a:solidFill>
                <a:latin typeface="Consolas" panose="020B0609020204030204" pitchFamily="49" charset="0"/>
              </a:rPr>
              <a:t>void</a:t>
            </a:r>
            <a:r>
              <a:rPr lang="es-DO" sz="1100" dirty="0">
                <a:solidFill>
                  <a:srgbClr val="000000"/>
                </a:solidFill>
                <a:latin typeface="Consolas" panose="020B0609020204030204" pitchFamily="49" charset="0"/>
              </a:rPr>
              <a:t> Form1_Load(</a:t>
            </a:r>
            <a:r>
              <a:rPr lang="es-DO" sz="1100" dirty="0">
                <a:solidFill>
                  <a:srgbClr val="0000FF"/>
                </a:solidFill>
                <a:latin typeface="Consolas" panose="020B0609020204030204" pitchFamily="49" charset="0"/>
              </a:rPr>
              <a:t>object</a:t>
            </a:r>
            <a:r>
              <a:rPr lang="es-DO" sz="1100" dirty="0">
                <a:solidFill>
                  <a:srgbClr val="000000"/>
                </a:solidFill>
                <a:latin typeface="Consolas" panose="020B0609020204030204" pitchFamily="49" charset="0"/>
              </a:rPr>
              <a:t> sender, EventArgs e)</a:t>
            </a:r>
          </a:p>
          <a:p>
            <a:r>
              <a:rPr lang="es-DO" sz="1100" dirty="0">
                <a:solidFill>
                  <a:srgbClr val="000000"/>
                </a:solidFill>
                <a:latin typeface="Consolas" panose="020B0609020204030204" pitchFamily="49" charset="0"/>
              </a:rPr>
              <a:t>        {</a:t>
            </a:r>
          </a:p>
          <a:p>
            <a:r>
              <a:rPr lang="es-DO" sz="1100" dirty="0">
                <a:solidFill>
                  <a:srgbClr val="000000"/>
                </a:solidFill>
                <a:latin typeface="Consolas" panose="020B0609020204030204" pitchFamily="49" charset="0"/>
              </a:rPr>
              <a:t>            </a:t>
            </a:r>
            <a:r>
              <a:rPr lang="es-DO" sz="1100" dirty="0">
                <a:solidFill>
                  <a:srgbClr val="0000FF"/>
                </a:solidFill>
                <a:highlight>
                  <a:srgbClr val="FFFF00"/>
                </a:highlight>
                <a:latin typeface="Consolas" panose="020B0609020204030204" pitchFamily="49" charset="0"/>
              </a:rPr>
              <a:t>this</a:t>
            </a:r>
            <a:r>
              <a:rPr lang="es-DO" sz="1100" dirty="0">
                <a:solidFill>
                  <a:srgbClr val="000000"/>
                </a:solidFill>
                <a:highlight>
                  <a:srgbClr val="FFFF00"/>
                </a:highlight>
                <a:latin typeface="Consolas" panose="020B0609020204030204" pitchFamily="49" charset="0"/>
              </a:rPr>
              <a:t>.CenterToScreen();</a:t>
            </a:r>
          </a:p>
          <a:p>
            <a:r>
              <a:rPr lang="es-DO" sz="1100" dirty="0">
                <a:solidFill>
                  <a:srgbClr val="000000"/>
                </a:solidFill>
                <a:latin typeface="Consolas" panose="020B0609020204030204" pitchFamily="49" charset="0"/>
              </a:rPr>
              <a:t>        }</a:t>
            </a:r>
            <a:endParaRPr lang="es-DO" sz="1100" dirty="0"/>
          </a:p>
        </p:txBody>
      </p:sp>
      <p:pic>
        <p:nvPicPr>
          <p:cNvPr id="10" name="Imagen 9">
            <a:extLst>
              <a:ext uri="{FF2B5EF4-FFF2-40B4-BE49-F238E27FC236}">
                <a16:creationId xmlns:a16="http://schemas.microsoft.com/office/drawing/2014/main" id="{369A9693-1D74-5CFF-424C-E271173C21B9}"/>
              </a:ext>
            </a:extLst>
          </p:cNvPr>
          <p:cNvPicPr>
            <a:picLocks noChangeAspect="1"/>
          </p:cNvPicPr>
          <p:nvPr/>
        </p:nvPicPr>
        <p:blipFill>
          <a:blip r:embed="rId2"/>
          <a:stretch>
            <a:fillRect/>
          </a:stretch>
        </p:blipFill>
        <p:spPr>
          <a:xfrm>
            <a:off x="3601542" y="1299791"/>
            <a:ext cx="3457575" cy="1085850"/>
          </a:xfrm>
          <a:prstGeom prst="rect">
            <a:avLst/>
          </a:prstGeom>
        </p:spPr>
      </p:pic>
    </p:spTree>
    <p:extLst>
      <p:ext uri="{BB962C8B-B14F-4D97-AF65-F5344CB8AC3E}">
        <p14:creationId xmlns:p14="http://schemas.microsoft.com/office/powerpoint/2010/main" val="6369012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D6AE8E59-7458-14BC-4A39-5A32B2455F61}"/>
              </a:ext>
            </a:extLst>
          </p:cNvPr>
          <p:cNvSpPr txBox="1"/>
          <p:nvPr/>
        </p:nvSpPr>
        <p:spPr>
          <a:xfrm>
            <a:off x="143315" y="187125"/>
            <a:ext cx="11905370" cy="1446550"/>
          </a:xfrm>
          <a:prstGeom prst="rect">
            <a:avLst/>
          </a:prstGeom>
          <a:noFill/>
        </p:spPr>
        <p:txBody>
          <a:bodyPr wrap="square">
            <a:spAutoFit/>
          </a:bodyPr>
          <a:lstStyle/>
          <a:p>
            <a:pPr algn="just"/>
            <a:r>
              <a:rPr lang="es-ES" sz="2200" dirty="0">
                <a:latin typeface="Times New Roman" panose="02020603050405020304" pitchFamily="18" charset="0"/>
                <a:cs typeface="Times New Roman" panose="02020603050405020304" pitchFamily="18" charset="0"/>
              </a:rPr>
              <a:t>E</a:t>
            </a:r>
            <a:r>
              <a:rPr lang="es-ES" sz="2200" b="0" i="0" dirty="0">
                <a:effectLst/>
                <a:latin typeface="Times New Roman" panose="02020603050405020304" pitchFamily="18" charset="0"/>
                <a:cs typeface="Times New Roman" panose="02020603050405020304" pitchFamily="18" charset="0"/>
              </a:rPr>
              <a:t>ste código establece un formulario que permite al usuario seleccionar un rango de fechas para generar un informe de ventas de vehículos Toyota utilizando Crystal Reports. Cuando se hace clic en el botón "Ver", se muestra un nuevo formulario con el informe correspondiente a las fechas seleccionadas. Además, se proporciona la opción de salir de la aplicación mediante el botón "Salir".</a:t>
            </a:r>
            <a:endParaRPr lang="en-US" sz="2200" dirty="0">
              <a:latin typeface="Times New Roman" panose="02020603050405020304" pitchFamily="18" charset="0"/>
              <a:cs typeface="Times New Roman" panose="02020603050405020304" pitchFamily="18" charset="0"/>
            </a:endParaRPr>
          </a:p>
        </p:txBody>
      </p:sp>
      <p:sp>
        <p:nvSpPr>
          <p:cNvPr id="6" name="CuadroTexto 5">
            <a:extLst>
              <a:ext uri="{FF2B5EF4-FFF2-40B4-BE49-F238E27FC236}">
                <a16:creationId xmlns:a16="http://schemas.microsoft.com/office/drawing/2014/main" id="{E5161C64-9CB0-D02D-DC1F-FCF72487CD6E}"/>
              </a:ext>
            </a:extLst>
          </p:cNvPr>
          <p:cNvSpPr txBox="1"/>
          <p:nvPr/>
        </p:nvSpPr>
        <p:spPr>
          <a:xfrm>
            <a:off x="230065" y="1668256"/>
            <a:ext cx="11731869" cy="4478149"/>
          </a:xfrm>
          <a:prstGeom prst="rect">
            <a:avLst/>
          </a:prstGeom>
          <a:noFill/>
        </p:spPr>
        <p:txBody>
          <a:bodyPr wrap="square">
            <a:spAutoFit/>
          </a:bodyPr>
          <a:lstStyle/>
          <a:p>
            <a:pPr algn="just"/>
            <a:r>
              <a:rPr lang="es-ES" sz="1900" b="1" dirty="0">
                <a:highlight>
                  <a:srgbClr val="FFFF00"/>
                </a:highlight>
              </a:rPr>
              <a:t>Librerías Importadas: </a:t>
            </a:r>
            <a:r>
              <a:rPr lang="es-ES" sz="1900" dirty="0"/>
              <a:t>Al principio, se importan varias librerías necesarias para trabajar con Crystal Reports y otras funciones relacionadas con ventanas y formularios en Windows.</a:t>
            </a:r>
          </a:p>
          <a:p>
            <a:pPr algn="just"/>
            <a:endParaRPr lang="es-ES" sz="1900" dirty="0"/>
          </a:p>
          <a:p>
            <a:pPr algn="just"/>
            <a:r>
              <a:rPr lang="es-ES" sz="1900" b="1" dirty="0">
                <a:highlight>
                  <a:srgbClr val="FFFF00"/>
                </a:highlight>
              </a:rPr>
              <a:t>Definición del Formulario: </a:t>
            </a:r>
            <a:r>
              <a:rPr lang="es-ES" sz="1900" dirty="0"/>
              <a:t>Se define una clase llamada Form1, que representa el formulario principal de la aplicación.</a:t>
            </a:r>
          </a:p>
          <a:p>
            <a:pPr algn="just"/>
            <a:endParaRPr lang="es-ES" sz="1900" dirty="0"/>
          </a:p>
          <a:p>
            <a:pPr algn="just"/>
            <a:r>
              <a:rPr lang="es-ES" sz="1900" b="1" dirty="0">
                <a:highlight>
                  <a:srgbClr val="FFFF00"/>
                </a:highlight>
              </a:rPr>
              <a:t>Constructor del Formulario: </a:t>
            </a:r>
            <a:r>
              <a:rPr lang="es-ES" sz="1900" dirty="0"/>
              <a:t>El constructor (Form1()) inicializa el formulario llamando al método InitializeComponent(). Este método generalmente contiene la inicialización de los componentes visuales del formulario.</a:t>
            </a:r>
          </a:p>
          <a:p>
            <a:pPr algn="just"/>
            <a:endParaRPr lang="es-ES" sz="1900" dirty="0"/>
          </a:p>
          <a:p>
            <a:pPr algn="just"/>
            <a:r>
              <a:rPr lang="es-ES" sz="1900" b="1" dirty="0">
                <a:highlight>
                  <a:srgbClr val="FFFF00"/>
                </a:highlight>
              </a:rPr>
              <a:t>Método Load del Formulario: </a:t>
            </a:r>
            <a:r>
              <a:rPr lang="es-ES" sz="1900" dirty="0"/>
              <a:t>El código dentro del método Form1_Load se ejecuta cuando el formulario se carga. En este caso, el formulario se centra en la pantalla.</a:t>
            </a:r>
          </a:p>
          <a:p>
            <a:pPr algn="just"/>
            <a:endParaRPr lang="es-ES" sz="1900" dirty="0"/>
          </a:p>
          <a:p>
            <a:pPr algn="just"/>
            <a:r>
              <a:rPr lang="es-ES" sz="1900" b="1" dirty="0">
                <a:highlight>
                  <a:srgbClr val="FFFF00"/>
                </a:highlight>
              </a:rPr>
              <a:t>Manejo del Botón "Ver": </a:t>
            </a:r>
            <a:r>
              <a:rPr lang="es-ES" sz="1900" dirty="0"/>
              <a:t>El método btnVer_Click se ejecuta cuando se hace clic en el botón "Ver". Dentro de este método, se obtienen las fechas seleccionadas por el usuario desde dos controles DateTimePicker. Luego, se crea una instancia del formulario ReporteVentas_fecha y se asignan las fechas a las variables públicas del formulario.</a:t>
            </a:r>
          </a:p>
        </p:txBody>
      </p:sp>
    </p:spTree>
    <p:extLst>
      <p:ext uri="{BB962C8B-B14F-4D97-AF65-F5344CB8AC3E}">
        <p14:creationId xmlns:p14="http://schemas.microsoft.com/office/powerpoint/2010/main" val="27027104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09A1584C-DA8E-789C-75BC-8C296B37F55A}"/>
              </a:ext>
            </a:extLst>
          </p:cNvPr>
          <p:cNvSpPr txBox="1"/>
          <p:nvPr/>
        </p:nvSpPr>
        <p:spPr>
          <a:xfrm>
            <a:off x="460716" y="766078"/>
            <a:ext cx="11356146" cy="2308324"/>
          </a:xfrm>
          <a:prstGeom prst="rect">
            <a:avLst/>
          </a:prstGeom>
          <a:noFill/>
        </p:spPr>
        <p:txBody>
          <a:bodyPr wrap="square">
            <a:spAutoFit/>
          </a:bodyPr>
          <a:lstStyle/>
          <a:p>
            <a:pPr algn="just"/>
            <a:r>
              <a:rPr lang="es-ES" sz="2400" b="1" dirty="0">
                <a:highlight>
                  <a:srgbClr val="FFFF00"/>
                </a:highlight>
                <a:latin typeface="Times New Roman" panose="02020603050405020304" pitchFamily="18" charset="0"/>
                <a:cs typeface="Times New Roman" panose="02020603050405020304" pitchFamily="18" charset="0"/>
              </a:rPr>
              <a:t>Mostrar el Informe: </a:t>
            </a:r>
            <a:r>
              <a:rPr lang="es-ES" sz="2400" dirty="0">
                <a:latin typeface="Times New Roman" panose="02020603050405020304" pitchFamily="18" charset="0"/>
                <a:cs typeface="Times New Roman" panose="02020603050405020304" pitchFamily="18" charset="0"/>
              </a:rPr>
              <a:t>Se llama al método ShowDialog en la instancia del formulario ReporteVentas_fecha para mostrar el informe al usuario.</a:t>
            </a:r>
          </a:p>
          <a:p>
            <a:pPr algn="just"/>
            <a:endParaRPr lang="es-ES" sz="2400" dirty="0">
              <a:latin typeface="Times New Roman" panose="02020603050405020304" pitchFamily="18" charset="0"/>
              <a:cs typeface="Times New Roman" panose="02020603050405020304" pitchFamily="18" charset="0"/>
            </a:endParaRPr>
          </a:p>
          <a:p>
            <a:pPr algn="just"/>
            <a:r>
              <a:rPr lang="es-ES" sz="2400" b="1" dirty="0">
                <a:highlight>
                  <a:srgbClr val="FFFF00"/>
                </a:highlight>
                <a:latin typeface="Times New Roman" panose="02020603050405020304" pitchFamily="18" charset="0"/>
                <a:cs typeface="Times New Roman" panose="02020603050405020304" pitchFamily="18" charset="0"/>
              </a:rPr>
              <a:t>Manejo del Botón "Salir": </a:t>
            </a:r>
            <a:r>
              <a:rPr lang="es-ES" sz="2400" dirty="0">
                <a:latin typeface="Times New Roman" panose="02020603050405020304" pitchFamily="18" charset="0"/>
                <a:cs typeface="Times New Roman" panose="02020603050405020304" pitchFamily="18" charset="0"/>
              </a:rPr>
              <a:t>El método btnSalir_Click se ejecuta cuando se hace clic en el botón "Salir". Se muestra un cuadro de diálogo de confirmación y, si el usuario confirma, la aplicación se cierra.</a:t>
            </a:r>
            <a:endParaRPr lang="en-US" sz="2400" dirty="0">
              <a:latin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25EC97E0-BCFC-3B9C-F291-24A121B708E0}"/>
              </a:ext>
            </a:extLst>
          </p:cNvPr>
          <p:cNvPicPr>
            <a:picLocks noChangeAspect="1"/>
          </p:cNvPicPr>
          <p:nvPr/>
        </p:nvPicPr>
        <p:blipFill>
          <a:blip r:embed="rId2"/>
          <a:stretch>
            <a:fillRect/>
          </a:stretch>
        </p:blipFill>
        <p:spPr>
          <a:xfrm>
            <a:off x="5760940" y="2846968"/>
            <a:ext cx="5586413" cy="3779607"/>
          </a:xfrm>
          <a:prstGeom prst="rect">
            <a:avLst/>
          </a:prstGeom>
        </p:spPr>
      </p:pic>
      <p:sp>
        <p:nvSpPr>
          <p:cNvPr id="5" name="CuadroTexto 4">
            <a:extLst>
              <a:ext uri="{FF2B5EF4-FFF2-40B4-BE49-F238E27FC236}">
                <a16:creationId xmlns:a16="http://schemas.microsoft.com/office/drawing/2014/main" id="{DFFE784B-FAB8-0678-91B9-BC2A54097055}"/>
              </a:ext>
            </a:extLst>
          </p:cNvPr>
          <p:cNvSpPr txBox="1"/>
          <p:nvPr/>
        </p:nvSpPr>
        <p:spPr>
          <a:xfrm>
            <a:off x="460716" y="3296217"/>
            <a:ext cx="4706961" cy="3108543"/>
          </a:xfrm>
          <a:prstGeom prst="rect">
            <a:avLst/>
          </a:prstGeom>
          <a:noFill/>
        </p:spPr>
        <p:txBody>
          <a:bodyPr wrap="square" rtlCol="0">
            <a:spAutoFit/>
          </a:bodyPr>
          <a:lstStyle/>
          <a:p>
            <a:pPr algn="just"/>
            <a:r>
              <a:rPr lang="es-DO" sz="2800" dirty="0"/>
              <a:t>Hacemos algunos retoques al diseño, agregamos el logo, un título, etc, y agregamos un boton para salir. Le ponemos Salir, al nombre del boton le asignamos </a:t>
            </a:r>
            <a:r>
              <a:rPr lang="es-DO" sz="2800" b="1" dirty="0"/>
              <a:t>btnSalir</a:t>
            </a:r>
            <a:r>
              <a:rPr lang="es-DO" sz="2800" dirty="0"/>
              <a:t> y le damos doble clic</a:t>
            </a:r>
          </a:p>
        </p:txBody>
      </p:sp>
    </p:spTree>
    <p:extLst>
      <p:ext uri="{BB962C8B-B14F-4D97-AF65-F5344CB8AC3E}">
        <p14:creationId xmlns:p14="http://schemas.microsoft.com/office/powerpoint/2010/main" val="26561935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DCCC7FB1-D803-B45A-BB53-147B47C7596E}"/>
              </a:ext>
            </a:extLst>
          </p:cNvPr>
          <p:cNvSpPr txBox="1"/>
          <p:nvPr/>
        </p:nvSpPr>
        <p:spPr>
          <a:xfrm>
            <a:off x="288681" y="2817294"/>
            <a:ext cx="11614638" cy="1223412"/>
          </a:xfrm>
          <a:prstGeom prst="rect">
            <a:avLst/>
          </a:prstGeom>
          <a:noFill/>
        </p:spPr>
        <p:txBody>
          <a:bodyPr wrap="square">
            <a:spAutoFit/>
          </a:bodyPr>
          <a:lstStyle/>
          <a:p>
            <a:r>
              <a:rPr lang="es-DO" sz="1050" dirty="0">
                <a:solidFill>
                  <a:srgbClr val="000000"/>
                </a:solidFill>
                <a:latin typeface="Consolas" panose="020B0609020204030204" pitchFamily="49" charset="0"/>
              </a:rPr>
              <a:t> </a:t>
            </a:r>
            <a:r>
              <a:rPr lang="es-DO" sz="1050" dirty="0">
                <a:solidFill>
                  <a:srgbClr val="0000FF"/>
                </a:solidFill>
                <a:latin typeface="Consolas" panose="020B0609020204030204" pitchFamily="49" charset="0"/>
              </a:rPr>
              <a:t>private</a:t>
            </a:r>
            <a:r>
              <a:rPr lang="es-DO" sz="1050" dirty="0">
                <a:solidFill>
                  <a:srgbClr val="000000"/>
                </a:solidFill>
                <a:latin typeface="Consolas" panose="020B0609020204030204" pitchFamily="49" charset="0"/>
              </a:rPr>
              <a:t> </a:t>
            </a:r>
            <a:r>
              <a:rPr lang="es-DO" sz="1050" dirty="0">
                <a:solidFill>
                  <a:srgbClr val="0000FF"/>
                </a:solidFill>
                <a:latin typeface="Consolas" panose="020B0609020204030204" pitchFamily="49" charset="0"/>
              </a:rPr>
              <a:t>void</a:t>
            </a:r>
            <a:r>
              <a:rPr lang="es-DO" sz="1050" dirty="0">
                <a:solidFill>
                  <a:srgbClr val="000000"/>
                </a:solidFill>
                <a:latin typeface="Consolas" panose="020B0609020204030204" pitchFamily="49" charset="0"/>
              </a:rPr>
              <a:t> btnSalir_Click(</a:t>
            </a:r>
            <a:r>
              <a:rPr lang="es-DO" sz="1050" dirty="0">
                <a:solidFill>
                  <a:srgbClr val="0000FF"/>
                </a:solidFill>
                <a:latin typeface="Consolas" panose="020B0609020204030204" pitchFamily="49" charset="0"/>
              </a:rPr>
              <a:t>object</a:t>
            </a:r>
            <a:r>
              <a:rPr lang="es-DO" sz="1050" dirty="0">
                <a:solidFill>
                  <a:srgbClr val="000000"/>
                </a:solidFill>
                <a:latin typeface="Consolas" panose="020B0609020204030204" pitchFamily="49" charset="0"/>
              </a:rPr>
              <a:t> sender, EventArgs e)</a:t>
            </a:r>
          </a:p>
          <a:p>
            <a:r>
              <a:rPr lang="es-DO" sz="1050" dirty="0">
                <a:solidFill>
                  <a:srgbClr val="000000"/>
                </a:solidFill>
                <a:latin typeface="Consolas" panose="020B0609020204030204" pitchFamily="49" charset="0"/>
              </a:rPr>
              <a:t>        {</a:t>
            </a:r>
          </a:p>
          <a:p>
            <a:r>
              <a:rPr lang="es-DO" sz="1050" dirty="0">
                <a:solidFill>
                  <a:srgbClr val="000000"/>
                </a:solidFill>
                <a:latin typeface="Consolas" panose="020B0609020204030204" pitchFamily="49" charset="0"/>
              </a:rPr>
              <a:t>            </a:t>
            </a:r>
            <a:r>
              <a:rPr lang="es-DO" sz="1050" dirty="0">
                <a:solidFill>
                  <a:srgbClr val="0000FF"/>
                </a:solidFill>
                <a:highlight>
                  <a:srgbClr val="FFFF00"/>
                </a:highlight>
                <a:latin typeface="Consolas" panose="020B0609020204030204" pitchFamily="49" charset="0"/>
              </a:rPr>
              <a:t>if</a:t>
            </a:r>
            <a:r>
              <a:rPr lang="es-DO" sz="1050" dirty="0">
                <a:solidFill>
                  <a:srgbClr val="000000"/>
                </a:solidFill>
                <a:highlight>
                  <a:srgbClr val="FFFF00"/>
                </a:highlight>
                <a:latin typeface="Consolas" panose="020B0609020204030204" pitchFamily="49" charset="0"/>
              </a:rPr>
              <a:t> (MessageBox.Show(</a:t>
            </a:r>
            <a:r>
              <a:rPr lang="es-DO" sz="1050" dirty="0">
                <a:solidFill>
                  <a:srgbClr val="A31515"/>
                </a:solidFill>
                <a:highlight>
                  <a:srgbClr val="FFFF00"/>
                </a:highlight>
                <a:latin typeface="Consolas" panose="020B0609020204030204" pitchFamily="49" charset="0"/>
              </a:rPr>
              <a:t>"¿Estás seguro de que deseas salir?"</a:t>
            </a:r>
            <a:r>
              <a:rPr lang="es-DO" sz="1050" dirty="0">
                <a:solidFill>
                  <a:srgbClr val="000000"/>
                </a:solidFill>
                <a:highlight>
                  <a:srgbClr val="FFFF00"/>
                </a:highlight>
                <a:latin typeface="Consolas" panose="020B0609020204030204" pitchFamily="49" charset="0"/>
              </a:rPr>
              <a:t>, </a:t>
            </a:r>
            <a:r>
              <a:rPr lang="es-DO" sz="1050" dirty="0">
                <a:solidFill>
                  <a:srgbClr val="A31515"/>
                </a:solidFill>
                <a:highlight>
                  <a:srgbClr val="FFFF00"/>
                </a:highlight>
                <a:latin typeface="Consolas" panose="020B0609020204030204" pitchFamily="49" charset="0"/>
              </a:rPr>
              <a:t>"Confirmación"</a:t>
            </a:r>
            <a:r>
              <a:rPr lang="es-DO" sz="1050" dirty="0">
                <a:solidFill>
                  <a:srgbClr val="000000"/>
                </a:solidFill>
                <a:highlight>
                  <a:srgbClr val="FFFF00"/>
                </a:highlight>
                <a:latin typeface="Consolas" panose="020B0609020204030204" pitchFamily="49" charset="0"/>
              </a:rPr>
              <a:t>, MessageBoxButtons.YesNo, MessageBoxIcon.Question) == DialogResult.Yes)</a:t>
            </a:r>
          </a:p>
          <a:p>
            <a:r>
              <a:rPr lang="es-DO" sz="1050" dirty="0">
                <a:solidFill>
                  <a:srgbClr val="000000"/>
                </a:solidFill>
                <a:highlight>
                  <a:srgbClr val="FFFF00"/>
                </a:highlight>
                <a:latin typeface="Consolas" panose="020B0609020204030204" pitchFamily="49" charset="0"/>
              </a:rPr>
              <a:t>            {</a:t>
            </a:r>
          </a:p>
          <a:p>
            <a:r>
              <a:rPr lang="es-DO" sz="1050" dirty="0">
                <a:solidFill>
                  <a:srgbClr val="000000"/>
                </a:solidFill>
                <a:highlight>
                  <a:srgbClr val="FFFF00"/>
                </a:highlight>
                <a:latin typeface="Consolas" panose="020B0609020204030204" pitchFamily="49" charset="0"/>
              </a:rPr>
              <a:t>                Application.Exit();</a:t>
            </a:r>
          </a:p>
          <a:p>
            <a:r>
              <a:rPr lang="es-DO" sz="1050" dirty="0">
                <a:solidFill>
                  <a:srgbClr val="000000"/>
                </a:solidFill>
                <a:highlight>
                  <a:srgbClr val="FFFF00"/>
                </a:highlight>
                <a:latin typeface="Consolas" panose="020B0609020204030204" pitchFamily="49" charset="0"/>
              </a:rPr>
              <a:t>            }</a:t>
            </a:r>
          </a:p>
          <a:p>
            <a:r>
              <a:rPr lang="es-DO" sz="1050" dirty="0">
                <a:solidFill>
                  <a:srgbClr val="000000"/>
                </a:solidFill>
                <a:latin typeface="Consolas" panose="020B0609020204030204" pitchFamily="49" charset="0"/>
              </a:rPr>
              <a:t>        }</a:t>
            </a:r>
            <a:endParaRPr lang="es-DO" sz="1050" dirty="0"/>
          </a:p>
        </p:txBody>
      </p:sp>
      <p:pic>
        <p:nvPicPr>
          <p:cNvPr id="5" name="Imagen 4">
            <a:extLst>
              <a:ext uri="{FF2B5EF4-FFF2-40B4-BE49-F238E27FC236}">
                <a16:creationId xmlns:a16="http://schemas.microsoft.com/office/drawing/2014/main" id="{25EA3B38-0AC4-8FD1-3731-2C843DC48C67}"/>
              </a:ext>
            </a:extLst>
          </p:cNvPr>
          <p:cNvPicPr>
            <a:picLocks noChangeAspect="1"/>
          </p:cNvPicPr>
          <p:nvPr/>
        </p:nvPicPr>
        <p:blipFill>
          <a:blip r:embed="rId2"/>
          <a:stretch>
            <a:fillRect/>
          </a:stretch>
        </p:blipFill>
        <p:spPr>
          <a:xfrm>
            <a:off x="682137" y="460864"/>
            <a:ext cx="3143250" cy="1047750"/>
          </a:xfrm>
          <a:prstGeom prst="rect">
            <a:avLst/>
          </a:prstGeom>
        </p:spPr>
      </p:pic>
      <p:sp>
        <p:nvSpPr>
          <p:cNvPr id="6" name="TextBox 7">
            <a:extLst>
              <a:ext uri="{FF2B5EF4-FFF2-40B4-BE49-F238E27FC236}">
                <a16:creationId xmlns:a16="http://schemas.microsoft.com/office/drawing/2014/main" id="{CD4CFA9A-DE1A-81E1-C48B-088AFE4D9E14}"/>
              </a:ext>
            </a:extLst>
          </p:cNvPr>
          <p:cNvSpPr txBox="1"/>
          <p:nvPr/>
        </p:nvSpPr>
        <p:spPr>
          <a:xfrm>
            <a:off x="519845" y="1918905"/>
            <a:ext cx="2400300" cy="646331"/>
          </a:xfrm>
          <a:prstGeom prst="rect">
            <a:avLst/>
          </a:prstGeom>
          <a:noFill/>
        </p:spPr>
        <p:txBody>
          <a:bodyPr wrap="square" rtlCol="0">
            <a:spAutoFit/>
          </a:bodyPr>
          <a:lstStyle/>
          <a:p>
            <a:r>
              <a:rPr lang="en-US" dirty="0"/>
              <a:t>Copiar Codigo:</a:t>
            </a:r>
          </a:p>
          <a:p>
            <a:r>
              <a:rPr lang="en-US" dirty="0"/>
              <a:t>Amarillo:</a:t>
            </a:r>
            <a:endParaRPr lang="es-DO" dirty="0"/>
          </a:p>
        </p:txBody>
      </p:sp>
      <p:sp>
        <p:nvSpPr>
          <p:cNvPr id="7" name="Arrow: Right 8">
            <a:extLst>
              <a:ext uri="{FF2B5EF4-FFF2-40B4-BE49-F238E27FC236}">
                <a16:creationId xmlns:a16="http://schemas.microsoft.com/office/drawing/2014/main" id="{FC49022A-5305-29DA-8152-6AA581A051E5}"/>
              </a:ext>
            </a:extLst>
          </p:cNvPr>
          <p:cNvSpPr/>
          <p:nvPr/>
        </p:nvSpPr>
        <p:spPr>
          <a:xfrm rot="5400000">
            <a:off x="2305782" y="1760671"/>
            <a:ext cx="1228725"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10802099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9FBF549A-2862-F2BC-151B-E784A20F17F4}"/>
              </a:ext>
            </a:extLst>
          </p:cNvPr>
          <p:cNvPicPr>
            <a:picLocks noChangeAspect="1"/>
          </p:cNvPicPr>
          <p:nvPr/>
        </p:nvPicPr>
        <p:blipFill>
          <a:blip r:embed="rId2"/>
          <a:stretch>
            <a:fillRect/>
          </a:stretch>
        </p:blipFill>
        <p:spPr>
          <a:xfrm>
            <a:off x="2314025" y="1219382"/>
            <a:ext cx="7563949" cy="5117552"/>
          </a:xfrm>
          <a:prstGeom prst="rect">
            <a:avLst/>
          </a:prstGeom>
        </p:spPr>
      </p:pic>
      <p:sp>
        <p:nvSpPr>
          <p:cNvPr id="4" name="CuadroTexto 3">
            <a:extLst>
              <a:ext uri="{FF2B5EF4-FFF2-40B4-BE49-F238E27FC236}">
                <a16:creationId xmlns:a16="http://schemas.microsoft.com/office/drawing/2014/main" id="{3A246F7D-C342-4776-8035-866D92AABB0E}"/>
              </a:ext>
            </a:extLst>
          </p:cNvPr>
          <p:cNvSpPr txBox="1"/>
          <p:nvPr/>
        </p:nvSpPr>
        <p:spPr>
          <a:xfrm>
            <a:off x="457200" y="191193"/>
            <a:ext cx="11318905" cy="1200329"/>
          </a:xfrm>
          <a:prstGeom prst="rect">
            <a:avLst/>
          </a:prstGeom>
          <a:noFill/>
        </p:spPr>
        <p:txBody>
          <a:bodyPr wrap="square" rtlCol="0">
            <a:spAutoFit/>
          </a:bodyPr>
          <a:lstStyle/>
          <a:p>
            <a:pPr algn="just"/>
            <a:r>
              <a:rPr lang="en-US" dirty="0"/>
              <a:t>Vamos a probar que funciona correctamente, y veremos que sale la pantalla siguiente, donde ahora solo debemos tomar una fecha x, de Inicio y fecha x de fin, y darle a Generar al reporte para ver los resultados, en nuestro caso vamos a realizar un ejemplo en el SQL Server y vamos a verificar que trae exactamente los datos en el rango de fecha que hemos dicho.</a:t>
            </a:r>
            <a:endParaRPr lang="es-ES" dirty="0"/>
          </a:p>
        </p:txBody>
      </p:sp>
      <p:cxnSp>
        <p:nvCxnSpPr>
          <p:cNvPr id="3" name="Conector recto de flecha 2">
            <a:extLst>
              <a:ext uri="{FF2B5EF4-FFF2-40B4-BE49-F238E27FC236}">
                <a16:creationId xmlns:a16="http://schemas.microsoft.com/office/drawing/2014/main" id="{13C0E21F-8BCB-4E7A-B4E5-9D0B1D0B5813}"/>
              </a:ext>
            </a:extLst>
          </p:cNvPr>
          <p:cNvCxnSpPr>
            <a:cxnSpLocks/>
          </p:cNvCxnSpPr>
          <p:nvPr/>
        </p:nvCxnSpPr>
        <p:spPr>
          <a:xfrm flipH="1">
            <a:off x="1210963" y="4132385"/>
            <a:ext cx="1680517" cy="2317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Conector recto de flecha 5">
            <a:extLst>
              <a:ext uri="{FF2B5EF4-FFF2-40B4-BE49-F238E27FC236}">
                <a16:creationId xmlns:a16="http://schemas.microsoft.com/office/drawing/2014/main" id="{2F897599-02E0-4D2D-B70C-A44FB8F2E4DF}"/>
              </a:ext>
            </a:extLst>
          </p:cNvPr>
          <p:cNvCxnSpPr>
            <a:cxnSpLocks/>
          </p:cNvCxnSpPr>
          <p:nvPr/>
        </p:nvCxnSpPr>
        <p:spPr>
          <a:xfrm>
            <a:off x="3974123" y="5291306"/>
            <a:ext cx="533397" cy="1285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31B7885A-ADC9-4D9E-AF5F-B91FC005A03C}"/>
              </a:ext>
            </a:extLst>
          </p:cNvPr>
          <p:cNvSpPr txBox="1"/>
          <p:nvPr/>
        </p:nvSpPr>
        <p:spPr>
          <a:xfrm>
            <a:off x="271848" y="6435122"/>
            <a:ext cx="3048000" cy="369332"/>
          </a:xfrm>
          <a:prstGeom prst="rect">
            <a:avLst/>
          </a:prstGeom>
          <a:noFill/>
        </p:spPr>
        <p:txBody>
          <a:bodyPr wrap="square" rtlCol="0">
            <a:spAutoFit/>
          </a:bodyPr>
          <a:lstStyle/>
          <a:p>
            <a:r>
              <a:rPr lang="en-US" dirty="0"/>
              <a:t>Escogemos la fecha inicial</a:t>
            </a:r>
            <a:endParaRPr lang="es-ES" dirty="0"/>
          </a:p>
        </p:txBody>
      </p:sp>
      <p:sp>
        <p:nvSpPr>
          <p:cNvPr id="12" name="CuadroTexto 11">
            <a:extLst>
              <a:ext uri="{FF2B5EF4-FFF2-40B4-BE49-F238E27FC236}">
                <a16:creationId xmlns:a16="http://schemas.microsoft.com/office/drawing/2014/main" id="{8FEC3DA4-C61B-4317-9BE7-11E71355487A}"/>
              </a:ext>
            </a:extLst>
          </p:cNvPr>
          <p:cNvSpPr txBox="1"/>
          <p:nvPr/>
        </p:nvSpPr>
        <p:spPr>
          <a:xfrm>
            <a:off x="9328088" y="6392562"/>
            <a:ext cx="2551139" cy="369332"/>
          </a:xfrm>
          <a:prstGeom prst="rect">
            <a:avLst/>
          </a:prstGeom>
          <a:noFill/>
        </p:spPr>
        <p:txBody>
          <a:bodyPr wrap="square" rtlCol="0">
            <a:spAutoFit/>
          </a:bodyPr>
          <a:lstStyle/>
          <a:p>
            <a:r>
              <a:rPr lang="en-US" dirty="0"/>
              <a:t>Escogemos la fecha final</a:t>
            </a:r>
            <a:endParaRPr lang="es-ES" dirty="0"/>
          </a:p>
        </p:txBody>
      </p:sp>
      <p:sp>
        <p:nvSpPr>
          <p:cNvPr id="13" name="CuadroTexto 12">
            <a:extLst>
              <a:ext uri="{FF2B5EF4-FFF2-40B4-BE49-F238E27FC236}">
                <a16:creationId xmlns:a16="http://schemas.microsoft.com/office/drawing/2014/main" id="{6D120E4C-F26E-4C90-8EA0-42D7B8BF4849}"/>
              </a:ext>
            </a:extLst>
          </p:cNvPr>
          <p:cNvSpPr txBox="1"/>
          <p:nvPr/>
        </p:nvSpPr>
        <p:spPr>
          <a:xfrm>
            <a:off x="3240061" y="6456525"/>
            <a:ext cx="3048000" cy="369332"/>
          </a:xfrm>
          <a:prstGeom prst="rect">
            <a:avLst/>
          </a:prstGeom>
          <a:noFill/>
        </p:spPr>
        <p:txBody>
          <a:bodyPr wrap="square" rtlCol="0">
            <a:spAutoFit/>
          </a:bodyPr>
          <a:lstStyle/>
          <a:p>
            <a:r>
              <a:rPr lang="en-US" dirty="0"/>
              <a:t>Le damos a generar reporte</a:t>
            </a:r>
            <a:endParaRPr lang="es-ES" dirty="0"/>
          </a:p>
        </p:txBody>
      </p:sp>
      <p:cxnSp>
        <p:nvCxnSpPr>
          <p:cNvPr id="15" name="Conector recto de flecha 14">
            <a:extLst>
              <a:ext uri="{FF2B5EF4-FFF2-40B4-BE49-F238E27FC236}">
                <a16:creationId xmlns:a16="http://schemas.microsoft.com/office/drawing/2014/main" id="{F3B2A241-D385-4F14-8845-94B8B9DF0852}"/>
              </a:ext>
            </a:extLst>
          </p:cNvPr>
          <p:cNvCxnSpPr>
            <a:cxnSpLocks/>
          </p:cNvCxnSpPr>
          <p:nvPr/>
        </p:nvCxnSpPr>
        <p:spPr>
          <a:xfrm>
            <a:off x="7904101" y="4132385"/>
            <a:ext cx="1852355" cy="2317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547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E DESASTRES::::...... ......::::SUBGERENCIA DE GESTIÓN DEL RIESGO">
            <a:extLst>
              <a:ext uri="{FF2B5EF4-FFF2-40B4-BE49-F238E27FC236}">
                <a16:creationId xmlns:a16="http://schemas.microsoft.com/office/drawing/2014/main" id="{C4249A61-938A-8143-FCCC-3D054972F1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688" y="417608"/>
            <a:ext cx="18859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ase de datos - Iconos gratis de computadora">
            <a:extLst>
              <a:ext uri="{FF2B5EF4-FFF2-40B4-BE49-F238E27FC236}">
                <a16:creationId xmlns:a16="http://schemas.microsoft.com/office/drawing/2014/main" id="{DF0DC9FA-BBC1-4531-1E70-4431C655C8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58" y="2774338"/>
            <a:ext cx="2226210" cy="222621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2A5735D5-6632-7CD5-03F2-A481FF397515}"/>
              </a:ext>
            </a:extLst>
          </p:cNvPr>
          <p:cNvSpPr txBox="1"/>
          <p:nvPr/>
        </p:nvSpPr>
        <p:spPr>
          <a:xfrm>
            <a:off x="2725093" y="761914"/>
            <a:ext cx="9276349" cy="5586145"/>
          </a:xfrm>
          <a:prstGeom prst="rect">
            <a:avLst/>
          </a:prstGeom>
          <a:noFill/>
        </p:spPr>
        <p:txBody>
          <a:bodyPr wrap="square">
            <a:spAutoFit/>
          </a:bodyPr>
          <a:lstStyle/>
          <a:p>
            <a:pPr algn="just"/>
            <a:r>
              <a:rPr lang="es-ES" sz="2100" i="0" dirty="0">
                <a:effectLst/>
                <a:latin typeface="Times New Roman" panose="02020603050405020304" pitchFamily="18" charset="0"/>
                <a:cs typeface="Times New Roman" panose="02020603050405020304" pitchFamily="18" charset="0"/>
              </a:rPr>
              <a:t>Un procedimiento almacenado es un conjunto de instrucciones o código SQL que se guarda y administra en una base de datos. Este programa o conjunto de comandos puede ser ejecutado de manera repetitiva para realizar operaciones específicas, como consultar, actualizar o modificar datos en la base de datos. Los procedimientos almacenados son precompilados y almacenados en el servidor de la base de datos, lo que permite un acceso eficiente y una ejecución rápida. Además, suelen aceptar parámetros, lo que facilita la personalización de las operaciones y la reutilización del código.</a:t>
            </a:r>
          </a:p>
          <a:p>
            <a:pPr algn="just"/>
            <a:endParaRPr lang="es-ES" sz="2100" i="0" dirty="0">
              <a:effectLst/>
              <a:latin typeface="Times New Roman" panose="02020603050405020304" pitchFamily="18" charset="0"/>
              <a:cs typeface="Times New Roman" panose="02020603050405020304" pitchFamily="18" charset="0"/>
            </a:endParaRPr>
          </a:p>
          <a:p>
            <a:pPr algn="just"/>
            <a:r>
              <a:rPr lang="es-ES" sz="2100" i="0" dirty="0">
                <a:effectLst/>
                <a:latin typeface="Times New Roman" panose="02020603050405020304" pitchFamily="18" charset="0"/>
                <a:cs typeface="Times New Roman" panose="02020603050405020304" pitchFamily="18" charset="0"/>
              </a:rPr>
              <a:t>Los procedimientos almacenados ofrecen ventajas significativas en comparación con consultas normales o vistas. Permiten el uso de parámetros, lo que facilita la personalización de las operaciones. La capacidad de aceptar argumentos proporciona flexibilidad y reutilización del procedimiento con diferentes conjuntos de datos. Además, al ser precompilados y almacenados en el servidor, pueden mejorar la eficiencia y el rendimiento en comparación con consultas ad hoc que se deben interpretar y ejecutar cada vez. Esto resulta especialmente beneficioso en escenarios donde se realizan operaciones complejas y repetitivas en la base de datos.</a:t>
            </a:r>
          </a:p>
        </p:txBody>
      </p:sp>
      <p:sp>
        <p:nvSpPr>
          <p:cNvPr id="5" name="CuadroTexto 4">
            <a:extLst>
              <a:ext uri="{FF2B5EF4-FFF2-40B4-BE49-F238E27FC236}">
                <a16:creationId xmlns:a16="http://schemas.microsoft.com/office/drawing/2014/main" id="{641081B1-AD1C-6C11-6D7A-72DCADCD66A3}"/>
              </a:ext>
            </a:extLst>
          </p:cNvPr>
          <p:cNvSpPr txBox="1"/>
          <p:nvPr/>
        </p:nvSpPr>
        <p:spPr>
          <a:xfrm>
            <a:off x="3039865" y="155998"/>
            <a:ext cx="6097508" cy="523220"/>
          </a:xfrm>
          <a:prstGeom prst="rect">
            <a:avLst/>
          </a:prstGeom>
          <a:noFill/>
        </p:spPr>
        <p:txBody>
          <a:bodyPr wrap="square">
            <a:spAutoFit/>
          </a:bodyPr>
          <a:lstStyle/>
          <a:p>
            <a:r>
              <a:rPr lang="es-ES" sz="2800" b="0" i="0" dirty="0">
                <a:effectLst/>
                <a:latin typeface="Calibri (Cuerpo)"/>
              </a:rPr>
              <a:t> </a:t>
            </a:r>
            <a:r>
              <a:rPr lang="es-ES" sz="2800" b="1" i="0" dirty="0">
                <a:effectLst/>
                <a:latin typeface="Calibri (Cuerpo)"/>
              </a:rPr>
              <a:t>PROCEDIMIENTO ALMACENADO</a:t>
            </a:r>
            <a:r>
              <a:rPr lang="es-ES" sz="2800" b="0" i="0" dirty="0">
                <a:effectLst/>
                <a:latin typeface="Calibri (Cuerpo)"/>
              </a:rPr>
              <a:t> </a:t>
            </a:r>
            <a:endParaRPr lang="es-DO" sz="2800" dirty="0"/>
          </a:p>
        </p:txBody>
      </p:sp>
    </p:spTree>
    <p:extLst>
      <p:ext uri="{BB962C8B-B14F-4D97-AF65-F5344CB8AC3E}">
        <p14:creationId xmlns:p14="http://schemas.microsoft.com/office/powerpoint/2010/main" val="26162953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F4D51C4-6F84-45EB-9B42-D567746D6743}"/>
              </a:ext>
            </a:extLst>
          </p:cNvPr>
          <p:cNvSpPr txBox="1"/>
          <p:nvPr/>
        </p:nvSpPr>
        <p:spPr>
          <a:xfrm>
            <a:off x="684415" y="1268860"/>
            <a:ext cx="10288385" cy="646331"/>
          </a:xfrm>
          <a:prstGeom prst="rect">
            <a:avLst/>
          </a:prstGeom>
          <a:noFill/>
        </p:spPr>
        <p:txBody>
          <a:bodyPr wrap="square">
            <a:spAutoFit/>
          </a:bodyPr>
          <a:lstStyle/>
          <a:p>
            <a:r>
              <a:rPr lang="es-ES" sz="1200" dirty="0">
                <a:solidFill>
                  <a:srgbClr val="008000"/>
                </a:solidFill>
                <a:latin typeface="Consolas" panose="020B0609020204030204" pitchFamily="49" charset="0"/>
              </a:rPr>
              <a:t>--Ejemplo con parámetros Reales</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select</a:t>
            </a:r>
            <a:r>
              <a:rPr lang="es-ES" sz="1200" dirty="0">
                <a:solidFill>
                  <a:srgbClr val="000000"/>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from</a:t>
            </a:r>
            <a:r>
              <a:rPr lang="es-ES" sz="1200" dirty="0">
                <a:solidFill>
                  <a:srgbClr val="000000"/>
                </a:solidFill>
                <a:latin typeface="Consolas" panose="020B0609020204030204" pitchFamily="49" charset="0"/>
              </a:rPr>
              <a:t> ventas </a:t>
            </a:r>
            <a:r>
              <a:rPr lang="es-ES" sz="1200" dirty="0">
                <a:solidFill>
                  <a:srgbClr val="0000FF"/>
                </a:solidFill>
                <a:latin typeface="Consolas" panose="020B0609020204030204" pitchFamily="49" charset="0"/>
              </a:rPr>
              <a:t>where</a:t>
            </a:r>
            <a:r>
              <a:rPr lang="es-ES" sz="1200" dirty="0">
                <a:solidFill>
                  <a:srgbClr val="000000"/>
                </a:solidFill>
                <a:latin typeface="Consolas" panose="020B0609020204030204" pitchFamily="49" charset="0"/>
              </a:rPr>
              <a:t> fecha_venta </a:t>
            </a:r>
            <a:r>
              <a:rPr lang="es-ES" sz="1200" dirty="0">
                <a:solidFill>
                  <a:srgbClr val="808080"/>
                </a:solidFill>
                <a:latin typeface="Consolas" panose="020B0609020204030204" pitchFamily="49" charset="0"/>
              </a:rPr>
              <a:t>&gt;=</a:t>
            </a:r>
            <a:r>
              <a:rPr lang="es-ES" sz="1200" dirty="0">
                <a:solidFill>
                  <a:srgbClr val="000000"/>
                </a:solidFill>
                <a:latin typeface="Consolas" panose="020B0609020204030204" pitchFamily="49" charset="0"/>
              </a:rPr>
              <a:t> </a:t>
            </a:r>
            <a:r>
              <a:rPr lang="es-ES" sz="1200" dirty="0">
                <a:solidFill>
                  <a:srgbClr val="FF0000"/>
                </a:solidFill>
                <a:latin typeface="Consolas" panose="020B0609020204030204" pitchFamily="49" charset="0"/>
              </a:rPr>
              <a:t>'2019-03-10'</a:t>
            </a:r>
            <a:r>
              <a:rPr lang="es-ES" sz="1200" dirty="0">
                <a:solidFill>
                  <a:srgbClr val="000000"/>
                </a:solidFill>
                <a:latin typeface="Consolas" panose="020B0609020204030204" pitchFamily="49" charset="0"/>
              </a:rPr>
              <a:t> </a:t>
            </a:r>
            <a:r>
              <a:rPr lang="es-ES" sz="1200" dirty="0">
                <a:solidFill>
                  <a:srgbClr val="808080"/>
                </a:solidFill>
                <a:latin typeface="Consolas" panose="020B0609020204030204" pitchFamily="49" charset="0"/>
              </a:rPr>
              <a:t>and</a:t>
            </a:r>
            <a:r>
              <a:rPr lang="es-ES" sz="1200" dirty="0">
                <a:solidFill>
                  <a:srgbClr val="000000"/>
                </a:solidFill>
                <a:latin typeface="Consolas" panose="020B0609020204030204" pitchFamily="49" charset="0"/>
              </a:rPr>
              <a:t> fecha_venta </a:t>
            </a:r>
            <a:r>
              <a:rPr lang="es-ES" sz="1200" dirty="0">
                <a:solidFill>
                  <a:srgbClr val="808080"/>
                </a:solidFill>
                <a:latin typeface="Consolas" panose="020B0609020204030204" pitchFamily="49" charset="0"/>
              </a:rPr>
              <a:t>&lt;=</a:t>
            </a:r>
            <a:r>
              <a:rPr lang="es-ES" sz="1200" dirty="0">
                <a:solidFill>
                  <a:srgbClr val="000000"/>
                </a:solidFill>
                <a:latin typeface="Consolas" panose="020B0609020204030204" pitchFamily="49" charset="0"/>
              </a:rPr>
              <a:t> </a:t>
            </a:r>
            <a:r>
              <a:rPr lang="es-ES" sz="1200" dirty="0">
                <a:solidFill>
                  <a:srgbClr val="FF0000"/>
                </a:solidFill>
                <a:latin typeface="Consolas" panose="020B0609020204030204" pitchFamily="49" charset="0"/>
              </a:rPr>
              <a:t>'2020-03-23'</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order</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by</a:t>
            </a:r>
            <a:r>
              <a:rPr lang="es-ES" sz="1200" dirty="0">
                <a:solidFill>
                  <a:srgbClr val="000000"/>
                </a:solidFill>
                <a:latin typeface="Consolas" panose="020B0609020204030204" pitchFamily="49" charset="0"/>
              </a:rPr>
              <a:t> fecha_venta </a:t>
            </a:r>
            <a:r>
              <a:rPr lang="es-ES" sz="1200" dirty="0">
                <a:solidFill>
                  <a:srgbClr val="0000FF"/>
                </a:solidFill>
                <a:latin typeface="Consolas" panose="020B0609020204030204" pitchFamily="49" charset="0"/>
              </a:rPr>
              <a:t>desc</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go</a:t>
            </a:r>
            <a:endParaRPr lang="es-ES" sz="1200" dirty="0"/>
          </a:p>
        </p:txBody>
      </p:sp>
      <p:sp>
        <p:nvSpPr>
          <p:cNvPr id="4" name="CuadroTexto 3">
            <a:extLst>
              <a:ext uri="{FF2B5EF4-FFF2-40B4-BE49-F238E27FC236}">
                <a16:creationId xmlns:a16="http://schemas.microsoft.com/office/drawing/2014/main" id="{990EC1D8-5E02-42DE-9F98-73D681FE26FF}"/>
              </a:ext>
            </a:extLst>
          </p:cNvPr>
          <p:cNvSpPr txBox="1"/>
          <p:nvPr/>
        </p:nvSpPr>
        <p:spPr>
          <a:xfrm>
            <a:off x="340822" y="249382"/>
            <a:ext cx="11571316" cy="646331"/>
          </a:xfrm>
          <a:prstGeom prst="rect">
            <a:avLst/>
          </a:prstGeom>
          <a:noFill/>
        </p:spPr>
        <p:txBody>
          <a:bodyPr wrap="square" rtlCol="0">
            <a:spAutoFit/>
          </a:bodyPr>
          <a:lstStyle/>
          <a:p>
            <a:pPr algn="just"/>
            <a:r>
              <a:rPr lang="en-US" dirty="0"/>
              <a:t>En nuestro Servidor de Base de Datos SQL Server, vamos a ejecutar esta consulta de un periodo x, a otro, y veremos cuantos Registros nos trae, y podremos esos mismo datos de fecha en el reporte a ver si coincide. Veamos.</a:t>
            </a:r>
            <a:endParaRPr lang="es-ES" dirty="0"/>
          </a:p>
        </p:txBody>
      </p:sp>
      <p:pic>
        <p:nvPicPr>
          <p:cNvPr id="6" name="Imagen 5">
            <a:extLst>
              <a:ext uri="{FF2B5EF4-FFF2-40B4-BE49-F238E27FC236}">
                <a16:creationId xmlns:a16="http://schemas.microsoft.com/office/drawing/2014/main" id="{56D2E8AB-59FF-47FA-8ACC-ACF794C3A3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297" y="2155565"/>
            <a:ext cx="9145276" cy="2896004"/>
          </a:xfrm>
          <a:prstGeom prst="rect">
            <a:avLst/>
          </a:prstGeom>
        </p:spPr>
      </p:pic>
      <p:sp>
        <p:nvSpPr>
          <p:cNvPr id="7" name="CuadroTexto 6">
            <a:extLst>
              <a:ext uri="{FF2B5EF4-FFF2-40B4-BE49-F238E27FC236}">
                <a16:creationId xmlns:a16="http://schemas.microsoft.com/office/drawing/2014/main" id="{887D0122-B1C1-478A-8465-FE55CEFA5806}"/>
              </a:ext>
            </a:extLst>
          </p:cNvPr>
          <p:cNvSpPr txBox="1"/>
          <p:nvPr/>
        </p:nvSpPr>
        <p:spPr>
          <a:xfrm>
            <a:off x="407324" y="5411585"/>
            <a:ext cx="11039301" cy="646331"/>
          </a:xfrm>
          <a:prstGeom prst="rect">
            <a:avLst/>
          </a:prstGeom>
          <a:noFill/>
        </p:spPr>
        <p:txBody>
          <a:bodyPr wrap="square" rtlCol="0">
            <a:spAutoFit/>
          </a:bodyPr>
          <a:lstStyle/>
          <a:p>
            <a:pPr algn="just"/>
            <a:r>
              <a:rPr lang="en-US" dirty="0"/>
              <a:t>Aqui vemos que nos trae de esa fecha 11 Registros, y vamos ahora a nuestro reporte, y Elegimos esas fechas y veamos nuestros resultados.</a:t>
            </a:r>
            <a:endParaRPr lang="es-ES" dirty="0"/>
          </a:p>
        </p:txBody>
      </p:sp>
    </p:spTree>
    <p:extLst>
      <p:ext uri="{BB962C8B-B14F-4D97-AF65-F5344CB8AC3E}">
        <p14:creationId xmlns:p14="http://schemas.microsoft.com/office/powerpoint/2010/main" val="17745079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F8C12908-06F9-F1D2-BC36-7FB896D4052E}"/>
              </a:ext>
            </a:extLst>
          </p:cNvPr>
          <p:cNvPicPr>
            <a:picLocks noChangeAspect="1"/>
          </p:cNvPicPr>
          <p:nvPr/>
        </p:nvPicPr>
        <p:blipFill>
          <a:blip r:embed="rId2"/>
          <a:stretch>
            <a:fillRect/>
          </a:stretch>
        </p:blipFill>
        <p:spPr>
          <a:xfrm>
            <a:off x="2039815" y="1034775"/>
            <a:ext cx="7756647" cy="5100018"/>
          </a:xfrm>
          <a:prstGeom prst="rect">
            <a:avLst/>
          </a:prstGeom>
        </p:spPr>
      </p:pic>
      <p:sp>
        <p:nvSpPr>
          <p:cNvPr id="5" name="CuadroTexto 4">
            <a:extLst>
              <a:ext uri="{FF2B5EF4-FFF2-40B4-BE49-F238E27FC236}">
                <a16:creationId xmlns:a16="http://schemas.microsoft.com/office/drawing/2014/main" id="{410A4141-9338-4B84-9765-79265E124EE9}"/>
              </a:ext>
            </a:extLst>
          </p:cNvPr>
          <p:cNvSpPr txBox="1"/>
          <p:nvPr/>
        </p:nvSpPr>
        <p:spPr>
          <a:xfrm>
            <a:off x="1257994" y="304583"/>
            <a:ext cx="10288385" cy="646331"/>
          </a:xfrm>
          <a:prstGeom prst="rect">
            <a:avLst/>
          </a:prstGeom>
          <a:noFill/>
        </p:spPr>
        <p:txBody>
          <a:bodyPr wrap="square">
            <a:spAutoFit/>
          </a:bodyPr>
          <a:lstStyle/>
          <a:p>
            <a:r>
              <a:rPr lang="es-ES" sz="1200" dirty="0">
                <a:solidFill>
                  <a:srgbClr val="008000"/>
                </a:solidFill>
                <a:latin typeface="Consolas" panose="020B0609020204030204" pitchFamily="49" charset="0"/>
              </a:rPr>
              <a:t>--Ejemplo con parámetros Reales</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select</a:t>
            </a:r>
            <a:r>
              <a:rPr lang="es-ES" sz="1200" dirty="0">
                <a:solidFill>
                  <a:srgbClr val="000000"/>
                </a:solidFill>
                <a:latin typeface="Consolas" panose="020B0609020204030204" pitchFamily="49" charset="0"/>
              </a:rPr>
              <a:t> </a:t>
            </a:r>
            <a:r>
              <a:rPr lang="es-ES" sz="1200" dirty="0">
                <a:solidFill>
                  <a:srgbClr val="808080"/>
                </a:solidFill>
                <a:latin typeface="Consolas" panose="020B0609020204030204" pitchFamily="49" charset="0"/>
              </a:rPr>
              <a:t>*</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from</a:t>
            </a:r>
            <a:r>
              <a:rPr lang="es-ES" sz="1200" dirty="0">
                <a:solidFill>
                  <a:srgbClr val="000000"/>
                </a:solidFill>
                <a:latin typeface="Consolas" panose="020B0609020204030204" pitchFamily="49" charset="0"/>
              </a:rPr>
              <a:t> ventas </a:t>
            </a:r>
            <a:r>
              <a:rPr lang="es-ES" sz="1200" dirty="0">
                <a:solidFill>
                  <a:srgbClr val="0000FF"/>
                </a:solidFill>
                <a:latin typeface="Consolas" panose="020B0609020204030204" pitchFamily="49" charset="0"/>
              </a:rPr>
              <a:t>where</a:t>
            </a:r>
            <a:r>
              <a:rPr lang="es-ES" sz="1200" dirty="0">
                <a:solidFill>
                  <a:srgbClr val="000000"/>
                </a:solidFill>
                <a:latin typeface="Consolas" panose="020B0609020204030204" pitchFamily="49" charset="0"/>
              </a:rPr>
              <a:t> fecha_venta </a:t>
            </a:r>
            <a:r>
              <a:rPr lang="es-ES" sz="1200" dirty="0">
                <a:solidFill>
                  <a:srgbClr val="808080"/>
                </a:solidFill>
                <a:latin typeface="Consolas" panose="020B0609020204030204" pitchFamily="49" charset="0"/>
              </a:rPr>
              <a:t>&gt;=</a:t>
            </a:r>
            <a:r>
              <a:rPr lang="es-ES" sz="1200" dirty="0">
                <a:solidFill>
                  <a:srgbClr val="000000"/>
                </a:solidFill>
                <a:latin typeface="Consolas" panose="020B0609020204030204" pitchFamily="49" charset="0"/>
              </a:rPr>
              <a:t> </a:t>
            </a:r>
            <a:r>
              <a:rPr lang="es-ES" sz="1200" dirty="0">
                <a:solidFill>
                  <a:srgbClr val="FF0000"/>
                </a:solidFill>
                <a:latin typeface="Consolas" panose="020B0609020204030204" pitchFamily="49" charset="0"/>
              </a:rPr>
              <a:t>'2020-01-01'</a:t>
            </a:r>
            <a:r>
              <a:rPr lang="es-ES" sz="1200" dirty="0">
                <a:solidFill>
                  <a:srgbClr val="000000"/>
                </a:solidFill>
                <a:latin typeface="Consolas" panose="020B0609020204030204" pitchFamily="49" charset="0"/>
              </a:rPr>
              <a:t> </a:t>
            </a:r>
            <a:r>
              <a:rPr lang="es-ES" sz="1200" dirty="0">
                <a:solidFill>
                  <a:srgbClr val="808080"/>
                </a:solidFill>
                <a:latin typeface="Consolas" panose="020B0609020204030204" pitchFamily="49" charset="0"/>
              </a:rPr>
              <a:t>and</a:t>
            </a:r>
            <a:r>
              <a:rPr lang="es-ES" sz="1200" dirty="0">
                <a:solidFill>
                  <a:srgbClr val="000000"/>
                </a:solidFill>
                <a:latin typeface="Consolas" panose="020B0609020204030204" pitchFamily="49" charset="0"/>
              </a:rPr>
              <a:t> fecha_venta </a:t>
            </a:r>
            <a:r>
              <a:rPr lang="es-ES" sz="1200" dirty="0">
                <a:solidFill>
                  <a:srgbClr val="808080"/>
                </a:solidFill>
                <a:latin typeface="Consolas" panose="020B0609020204030204" pitchFamily="49" charset="0"/>
              </a:rPr>
              <a:t>&lt;=</a:t>
            </a:r>
            <a:r>
              <a:rPr lang="es-ES" sz="1200" dirty="0">
                <a:solidFill>
                  <a:srgbClr val="000000"/>
                </a:solidFill>
                <a:latin typeface="Consolas" panose="020B0609020204030204" pitchFamily="49" charset="0"/>
              </a:rPr>
              <a:t> </a:t>
            </a:r>
            <a:r>
              <a:rPr lang="es-ES" sz="1200" dirty="0">
                <a:solidFill>
                  <a:srgbClr val="FF0000"/>
                </a:solidFill>
                <a:latin typeface="Consolas" panose="020B0609020204030204" pitchFamily="49" charset="0"/>
              </a:rPr>
              <a:t>'2023-31-12'</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order</a:t>
            </a: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by</a:t>
            </a:r>
            <a:r>
              <a:rPr lang="es-ES" sz="1200" dirty="0">
                <a:solidFill>
                  <a:srgbClr val="000000"/>
                </a:solidFill>
                <a:latin typeface="Consolas" panose="020B0609020204030204" pitchFamily="49" charset="0"/>
              </a:rPr>
              <a:t> fecha_venta </a:t>
            </a:r>
            <a:r>
              <a:rPr lang="es-ES" sz="1200" dirty="0">
                <a:solidFill>
                  <a:srgbClr val="0000FF"/>
                </a:solidFill>
                <a:latin typeface="Consolas" panose="020B0609020204030204" pitchFamily="49" charset="0"/>
              </a:rPr>
              <a:t>desc</a:t>
            </a:r>
            <a:endParaRPr lang="es-ES" sz="1200" dirty="0">
              <a:solidFill>
                <a:srgbClr val="000000"/>
              </a:solidFill>
              <a:latin typeface="Consolas" panose="020B0609020204030204" pitchFamily="49" charset="0"/>
            </a:endParaRPr>
          </a:p>
          <a:p>
            <a:r>
              <a:rPr lang="es-ES" sz="1200" dirty="0">
                <a:solidFill>
                  <a:srgbClr val="0000FF"/>
                </a:solidFill>
                <a:latin typeface="Consolas" panose="020B0609020204030204" pitchFamily="49" charset="0"/>
              </a:rPr>
              <a:t>go</a:t>
            </a:r>
            <a:endParaRPr lang="es-ES" sz="1200" dirty="0"/>
          </a:p>
        </p:txBody>
      </p:sp>
      <p:cxnSp>
        <p:nvCxnSpPr>
          <p:cNvPr id="7" name="Conector recto de flecha 6">
            <a:extLst>
              <a:ext uri="{FF2B5EF4-FFF2-40B4-BE49-F238E27FC236}">
                <a16:creationId xmlns:a16="http://schemas.microsoft.com/office/drawing/2014/main" id="{7B64EA5C-F3C5-4936-9196-B36A32CFE844}"/>
              </a:ext>
            </a:extLst>
          </p:cNvPr>
          <p:cNvCxnSpPr>
            <a:cxnSpLocks/>
          </p:cNvCxnSpPr>
          <p:nvPr/>
        </p:nvCxnSpPr>
        <p:spPr>
          <a:xfrm flipH="1">
            <a:off x="3886200" y="723207"/>
            <a:ext cx="1367445" cy="303990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ector recto de flecha 7">
            <a:extLst>
              <a:ext uri="{FF2B5EF4-FFF2-40B4-BE49-F238E27FC236}">
                <a16:creationId xmlns:a16="http://schemas.microsoft.com/office/drawing/2014/main" id="{4C4C89FD-CCBA-40C8-BA16-4D2F78323F2B}"/>
              </a:ext>
            </a:extLst>
          </p:cNvPr>
          <p:cNvCxnSpPr>
            <a:cxnSpLocks/>
          </p:cNvCxnSpPr>
          <p:nvPr/>
        </p:nvCxnSpPr>
        <p:spPr>
          <a:xfrm flipH="1">
            <a:off x="7552592" y="781396"/>
            <a:ext cx="253059" cy="298171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7F91487C-B422-4A3A-84ED-0E40C3AA7A5F}"/>
              </a:ext>
            </a:extLst>
          </p:cNvPr>
          <p:cNvSpPr txBox="1"/>
          <p:nvPr/>
        </p:nvSpPr>
        <p:spPr>
          <a:xfrm>
            <a:off x="3155733" y="6246150"/>
            <a:ext cx="6350923" cy="369332"/>
          </a:xfrm>
          <a:prstGeom prst="rect">
            <a:avLst/>
          </a:prstGeom>
          <a:noFill/>
        </p:spPr>
        <p:txBody>
          <a:bodyPr wrap="square" rtlCol="0">
            <a:spAutoFit/>
          </a:bodyPr>
          <a:lstStyle/>
          <a:p>
            <a:r>
              <a:rPr lang="en-US" dirty="0"/>
              <a:t>Aqui Elegimos estas dos fechas, y le daremos a Generar Reporte.</a:t>
            </a:r>
            <a:endParaRPr lang="es-ES" dirty="0"/>
          </a:p>
        </p:txBody>
      </p:sp>
      <p:sp>
        <p:nvSpPr>
          <p:cNvPr id="12" name="Flecha: hacia abajo 11">
            <a:extLst>
              <a:ext uri="{FF2B5EF4-FFF2-40B4-BE49-F238E27FC236}">
                <a16:creationId xmlns:a16="http://schemas.microsoft.com/office/drawing/2014/main" id="{9556C9DC-6900-4E94-9470-8F9FC16112B6}"/>
              </a:ext>
            </a:extLst>
          </p:cNvPr>
          <p:cNvSpPr/>
          <p:nvPr/>
        </p:nvSpPr>
        <p:spPr>
          <a:xfrm>
            <a:off x="3429000" y="4068671"/>
            <a:ext cx="457200" cy="5214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65929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D8655158-EE8F-4D03-936B-891031169AED}"/>
              </a:ext>
            </a:extLst>
          </p:cNvPr>
          <p:cNvSpPr txBox="1"/>
          <p:nvPr/>
        </p:nvSpPr>
        <p:spPr>
          <a:xfrm>
            <a:off x="457200" y="224444"/>
            <a:ext cx="11380124" cy="646331"/>
          </a:xfrm>
          <a:prstGeom prst="rect">
            <a:avLst/>
          </a:prstGeom>
          <a:noFill/>
        </p:spPr>
        <p:txBody>
          <a:bodyPr wrap="square" rtlCol="0">
            <a:spAutoFit/>
          </a:bodyPr>
          <a:lstStyle/>
          <a:p>
            <a:r>
              <a:rPr lang="en-US" dirty="0"/>
              <a:t>Aqui es correcto el dato, vemos como trae exactamente esos datos, segun la fecha indicado, y los demas datos que acompañan la consulta realizada.</a:t>
            </a:r>
            <a:endParaRPr lang="es-ES" dirty="0"/>
          </a:p>
        </p:txBody>
      </p:sp>
      <p:pic>
        <p:nvPicPr>
          <p:cNvPr id="3" name="Imagen 2">
            <a:extLst>
              <a:ext uri="{FF2B5EF4-FFF2-40B4-BE49-F238E27FC236}">
                <a16:creationId xmlns:a16="http://schemas.microsoft.com/office/drawing/2014/main" id="{0DE46E5A-D5F7-039F-6B67-9D2577884B75}"/>
              </a:ext>
            </a:extLst>
          </p:cNvPr>
          <p:cNvPicPr>
            <a:picLocks noChangeAspect="1"/>
          </p:cNvPicPr>
          <p:nvPr/>
        </p:nvPicPr>
        <p:blipFill>
          <a:blip r:embed="rId2"/>
          <a:stretch>
            <a:fillRect/>
          </a:stretch>
        </p:blipFill>
        <p:spPr>
          <a:xfrm>
            <a:off x="882135" y="870775"/>
            <a:ext cx="10530254" cy="5920867"/>
          </a:xfrm>
          <a:prstGeom prst="rect">
            <a:avLst/>
          </a:prstGeom>
        </p:spPr>
      </p:pic>
    </p:spTree>
    <p:extLst>
      <p:ext uri="{BB962C8B-B14F-4D97-AF65-F5344CB8AC3E}">
        <p14:creationId xmlns:p14="http://schemas.microsoft.com/office/powerpoint/2010/main" val="2475439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72918F94-C17A-40E3-8C39-60C97B547153}"/>
              </a:ext>
            </a:extLst>
          </p:cNvPr>
          <p:cNvSpPr txBox="1"/>
          <p:nvPr/>
        </p:nvSpPr>
        <p:spPr>
          <a:xfrm>
            <a:off x="390698" y="274320"/>
            <a:ext cx="11371811" cy="646331"/>
          </a:xfrm>
          <a:prstGeom prst="rect">
            <a:avLst/>
          </a:prstGeom>
          <a:noFill/>
        </p:spPr>
        <p:txBody>
          <a:bodyPr wrap="square" rtlCol="0">
            <a:spAutoFit/>
          </a:bodyPr>
          <a:lstStyle/>
          <a:p>
            <a:pPr algn="just"/>
            <a:r>
              <a:rPr lang="en-US" dirty="0"/>
              <a:t>Aqui hemos podido observer que el resultado ahora organizando la consulta por el id_ventas, de forma ascendente, vemos la correcta coincidencia, los mismos Registros, validando que nuestro reporte funciona correctamente.</a:t>
            </a:r>
            <a:endParaRPr lang="es-ES" dirty="0"/>
          </a:p>
        </p:txBody>
      </p:sp>
      <p:sp>
        <p:nvSpPr>
          <p:cNvPr id="2" name="TextBox 1">
            <a:extLst>
              <a:ext uri="{FF2B5EF4-FFF2-40B4-BE49-F238E27FC236}">
                <a16:creationId xmlns:a16="http://schemas.microsoft.com/office/drawing/2014/main" id="{F81EFE2F-315D-41F1-80D4-F1861BBCC219}"/>
              </a:ext>
            </a:extLst>
          </p:cNvPr>
          <p:cNvSpPr txBox="1"/>
          <p:nvPr/>
        </p:nvSpPr>
        <p:spPr>
          <a:xfrm>
            <a:off x="210576" y="1133417"/>
            <a:ext cx="2098963" cy="400110"/>
          </a:xfrm>
          <a:prstGeom prst="rect">
            <a:avLst/>
          </a:prstGeom>
          <a:noFill/>
        </p:spPr>
        <p:txBody>
          <a:bodyPr wrap="square" rtlCol="0">
            <a:spAutoFit/>
          </a:bodyPr>
          <a:lstStyle/>
          <a:p>
            <a:pPr algn="ctr"/>
            <a:r>
              <a:rPr lang="en-US" sz="2000" b="1" dirty="0"/>
              <a:t>Consulta SQL</a:t>
            </a:r>
            <a:endParaRPr lang="es-DO" sz="2000" b="1" dirty="0"/>
          </a:p>
        </p:txBody>
      </p:sp>
      <p:sp>
        <p:nvSpPr>
          <p:cNvPr id="4" name="TextBox 3">
            <a:extLst>
              <a:ext uri="{FF2B5EF4-FFF2-40B4-BE49-F238E27FC236}">
                <a16:creationId xmlns:a16="http://schemas.microsoft.com/office/drawing/2014/main" id="{5A1C31E4-4634-41A2-86CB-867510EB0A66}"/>
              </a:ext>
            </a:extLst>
          </p:cNvPr>
          <p:cNvSpPr txBox="1"/>
          <p:nvPr/>
        </p:nvSpPr>
        <p:spPr>
          <a:xfrm>
            <a:off x="210576" y="4173520"/>
            <a:ext cx="2882438" cy="369332"/>
          </a:xfrm>
          <a:prstGeom prst="rect">
            <a:avLst/>
          </a:prstGeom>
          <a:noFill/>
        </p:spPr>
        <p:txBody>
          <a:bodyPr wrap="square" rtlCol="0">
            <a:spAutoFit/>
          </a:bodyPr>
          <a:lstStyle/>
          <a:p>
            <a:pPr algn="ctr"/>
            <a:r>
              <a:rPr lang="en-US" b="1" dirty="0"/>
              <a:t>Consulta Crystal Report</a:t>
            </a:r>
            <a:endParaRPr lang="es-DO" b="1" dirty="0"/>
          </a:p>
        </p:txBody>
      </p:sp>
      <p:pic>
        <p:nvPicPr>
          <p:cNvPr id="1026" name="Picture 2" descr="sql, document Icon">
            <a:extLst>
              <a:ext uri="{FF2B5EF4-FFF2-40B4-BE49-F238E27FC236}">
                <a16:creationId xmlns:a16="http://schemas.microsoft.com/office/drawing/2014/main" id="{50A42D3C-B8A6-4CC2-B532-04AA3A07A7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390" y="1839192"/>
            <a:ext cx="1291936" cy="12919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op 17 Crystal Reports Interview Questions &amp; Answers">
            <a:extLst>
              <a:ext uri="{FF2B5EF4-FFF2-40B4-BE49-F238E27FC236}">
                <a16:creationId xmlns:a16="http://schemas.microsoft.com/office/drawing/2014/main" id="{50FC0F2A-F27B-4191-920C-129AB81565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529" y="4683724"/>
            <a:ext cx="1488433" cy="1488433"/>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0F79C753-8301-4089-8CF1-02EDDA3DEB2A}"/>
              </a:ext>
            </a:extLst>
          </p:cNvPr>
          <p:cNvSpPr/>
          <p:nvPr/>
        </p:nvSpPr>
        <p:spPr>
          <a:xfrm>
            <a:off x="2293962" y="2297505"/>
            <a:ext cx="475225" cy="49044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DO"/>
          </a:p>
        </p:txBody>
      </p:sp>
      <p:sp>
        <p:nvSpPr>
          <p:cNvPr id="9" name="Arrow: Right 8">
            <a:extLst>
              <a:ext uri="{FF2B5EF4-FFF2-40B4-BE49-F238E27FC236}">
                <a16:creationId xmlns:a16="http://schemas.microsoft.com/office/drawing/2014/main" id="{8F47D248-8660-4761-A208-AC8CD89772B2}"/>
              </a:ext>
            </a:extLst>
          </p:cNvPr>
          <p:cNvSpPr/>
          <p:nvPr/>
        </p:nvSpPr>
        <p:spPr>
          <a:xfrm>
            <a:off x="2427563" y="5284394"/>
            <a:ext cx="475225" cy="490443"/>
          </a:xfrm>
          <a:prstGeom prst="rightArrow">
            <a:avLst/>
          </a:prstGeom>
          <a:solidFill>
            <a:srgbClr val="018E3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DO"/>
          </a:p>
        </p:txBody>
      </p:sp>
      <p:pic>
        <p:nvPicPr>
          <p:cNvPr id="6" name="Imagen 5">
            <a:extLst>
              <a:ext uri="{FF2B5EF4-FFF2-40B4-BE49-F238E27FC236}">
                <a16:creationId xmlns:a16="http://schemas.microsoft.com/office/drawing/2014/main" id="{99CC4A2B-CFC8-6A94-8B46-3B6A1A9E238F}"/>
              </a:ext>
            </a:extLst>
          </p:cNvPr>
          <p:cNvPicPr>
            <a:picLocks noChangeAspect="1"/>
          </p:cNvPicPr>
          <p:nvPr/>
        </p:nvPicPr>
        <p:blipFill>
          <a:blip r:embed="rId4"/>
          <a:stretch>
            <a:fillRect/>
          </a:stretch>
        </p:blipFill>
        <p:spPr>
          <a:xfrm>
            <a:off x="2902788" y="920651"/>
            <a:ext cx="8430699" cy="2684080"/>
          </a:xfrm>
          <a:prstGeom prst="rect">
            <a:avLst/>
          </a:prstGeom>
        </p:spPr>
      </p:pic>
      <p:pic>
        <p:nvPicPr>
          <p:cNvPr id="12" name="Imagen 11">
            <a:extLst>
              <a:ext uri="{FF2B5EF4-FFF2-40B4-BE49-F238E27FC236}">
                <a16:creationId xmlns:a16="http://schemas.microsoft.com/office/drawing/2014/main" id="{F1C99C10-4D98-7BA9-1F20-AD250C2D733C}"/>
              </a:ext>
            </a:extLst>
          </p:cNvPr>
          <p:cNvPicPr>
            <a:picLocks noChangeAspect="1"/>
          </p:cNvPicPr>
          <p:nvPr/>
        </p:nvPicPr>
        <p:blipFill>
          <a:blip r:embed="rId5"/>
          <a:stretch>
            <a:fillRect/>
          </a:stretch>
        </p:blipFill>
        <p:spPr>
          <a:xfrm>
            <a:off x="5090746" y="3604731"/>
            <a:ext cx="4957531" cy="3079235"/>
          </a:xfrm>
          <a:prstGeom prst="rect">
            <a:avLst/>
          </a:prstGeom>
        </p:spPr>
      </p:pic>
    </p:spTree>
    <p:extLst>
      <p:ext uri="{BB962C8B-B14F-4D97-AF65-F5344CB8AC3E}">
        <p14:creationId xmlns:p14="http://schemas.microsoft.com/office/powerpoint/2010/main" val="23297745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de flecha 4">
            <a:extLst>
              <a:ext uri="{FF2B5EF4-FFF2-40B4-BE49-F238E27FC236}">
                <a16:creationId xmlns:a16="http://schemas.microsoft.com/office/drawing/2014/main" id="{AB860334-233A-4B2E-BC00-4067D5B9F450}"/>
              </a:ext>
            </a:extLst>
          </p:cNvPr>
          <p:cNvCxnSpPr/>
          <p:nvPr/>
        </p:nvCxnSpPr>
        <p:spPr>
          <a:xfrm>
            <a:off x="271849" y="1556951"/>
            <a:ext cx="115329" cy="1210963"/>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6" name="CuadroTexto 5">
            <a:extLst>
              <a:ext uri="{FF2B5EF4-FFF2-40B4-BE49-F238E27FC236}">
                <a16:creationId xmlns:a16="http://schemas.microsoft.com/office/drawing/2014/main" id="{BA330BFF-04F5-422E-B32C-97FA82FF12B3}"/>
              </a:ext>
            </a:extLst>
          </p:cNvPr>
          <p:cNvSpPr txBox="1"/>
          <p:nvPr/>
        </p:nvSpPr>
        <p:spPr>
          <a:xfrm>
            <a:off x="1186249" y="413387"/>
            <a:ext cx="9745362" cy="369332"/>
          </a:xfrm>
          <a:prstGeom prst="rect">
            <a:avLst/>
          </a:prstGeom>
          <a:noFill/>
        </p:spPr>
        <p:txBody>
          <a:bodyPr wrap="square" rtlCol="0">
            <a:spAutoFit/>
          </a:bodyPr>
          <a:lstStyle/>
          <a:p>
            <a:r>
              <a:rPr lang="en-US" dirty="0"/>
              <a:t>Aqui podemos darle a guardar y tenemos varios formatos, o exporter a un formato que necesitemos.</a:t>
            </a:r>
            <a:endParaRPr lang="es-ES" dirty="0"/>
          </a:p>
        </p:txBody>
      </p:sp>
      <p:cxnSp>
        <p:nvCxnSpPr>
          <p:cNvPr id="7" name="Conector recto de flecha 6">
            <a:extLst>
              <a:ext uri="{FF2B5EF4-FFF2-40B4-BE49-F238E27FC236}">
                <a16:creationId xmlns:a16="http://schemas.microsoft.com/office/drawing/2014/main" id="{4AA6DA1A-E9FB-4CA1-8417-4622A5F28107}"/>
              </a:ext>
            </a:extLst>
          </p:cNvPr>
          <p:cNvCxnSpPr>
            <a:cxnSpLocks/>
          </p:cNvCxnSpPr>
          <p:nvPr/>
        </p:nvCxnSpPr>
        <p:spPr>
          <a:xfrm flipH="1">
            <a:off x="387178" y="716692"/>
            <a:ext cx="3270422" cy="691978"/>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pic>
        <p:nvPicPr>
          <p:cNvPr id="4" name="Imagen 3">
            <a:extLst>
              <a:ext uri="{FF2B5EF4-FFF2-40B4-BE49-F238E27FC236}">
                <a16:creationId xmlns:a16="http://schemas.microsoft.com/office/drawing/2014/main" id="{9B7BF7A8-E4F7-D906-E39E-6067503456D8}"/>
              </a:ext>
            </a:extLst>
          </p:cNvPr>
          <p:cNvPicPr>
            <a:picLocks noChangeAspect="1"/>
          </p:cNvPicPr>
          <p:nvPr/>
        </p:nvPicPr>
        <p:blipFill>
          <a:blip r:embed="rId2"/>
          <a:stretch>
            <a:fillRect/>
          </a:stretch>
        </p:blipFill>
        <p:spPr>
          <a:xfrm>
            <a:off x="1415561" y="946060"/>
            <a:ext cx="9809285" cy="5498553"/>
          </a:xfrm>
          <a:prstGeom prst="rect">
            <a:avLst/>
          </a:prstGeom>
        </p:spPr>
      </p:pic>
    </p:spTree>
    <p:extLst>
      <p:ext uri="{BB962C8B-B14F-4D97-AF65-F5344CB8AC3E}">
        <p14:creationId xmlns:p14="http://schemas.microsoft.com/office/powerpoint/2010/main" val="283910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D2353E68-B04E-9B76-B25D-28E1EC262C9C}"/>
              </a:ext>
            </a:extLst>
          </p:cNvPr>
          <p:cNvPicPr>
            <a:picLocks noChangeAspect="1"/>
          </p:cNvPicPr>
          <p:nvPr/>
        </p:nvPicPr>
        <p:blipFill>
          <a:blip r:embed="rId2"/>
          <a:stretch>
            <a:fillRect/>
          </a:stretch>
        </p:blipFill>
        <p:spPr>
          <a:xfrm>
            <a:off x="1333500" y="920651"/>
            <a:ext cx="9810017" cy="5544792"/>
          </a:xfrm>
          <a:prstGeom prst="rect">
            <a:avLst/>
          </a:prstGeom>
        </p:spPr>
      </p:pic>
      <p:sp>
        <p:nvSpPr>
          <p:cNvPr id="4" name="CuadroTexto 3">
            <a:extLst>
              <a:ext uri="{FF2B5EF4-FFF2-40B4-BE49-F238E27FC236}">
                <a16:creationId xmlns:a16="http://schemas.microsoft.com/office/drawing/2014/main" id="{82B03543-5A99-4592-A2A2-C29E6B562A09}"/>
              </a:ext>
            </a:extLst>
          </p:cNvPr>
          <p:cNvSpPr txBox="1"/>
          <p:nvPr/>
        </p:nvSpPr>
        <p:spPr>
          <a:xfrm>
            <a:off x="349135" y="274320"/>
            <a:ext cx="11590020" cy="646331"/>
          </a:xfrm>
          <a:prstGeom prst="rect">
            <a:avLst/>
          </a:prstGeom>
          <a:noFill/>
        </p:spPr>
        <p:txBody>
          <a:bodyPr wrap="square" rtlCol="0">
            <a:spAutoFit/>
          </a:bodyPr>
          <a:lstStyle/>
          <a:p>
            <a:pPr algn="just"/>
            <a:r>
              <a:rPr lang="en-US" dirty="0"/>
              <a:t>Podemos ahora </a:t>
            </a:r>
            <a:r>
              <a:rPr lang="en-US" b="1" dirty="0">
                <a:effectLst>
                  <a:outerShdw blurRad="38100" dist="38100" dir="2700000" algn="tl">
                    <a:srgbClr val="000000">
                      <a:alpha val="43137"/>
                    </a:srgbClr>
                  </a:outerShdw>
                </a:effectLst>
              </a:rPr>
              <a:t>exportar</a:t>
            </a:r>
            <a:r>
              <a:rPr lang="en-US" dirty="0"/>
              <a:t> nuestro Reporte a varias archivos para enviarlo a los interesadas como la Administracion, la Gerencia de ventas, etc.</a:t>
            </a:r>
            <a:endParaRPr lang="es-ES" dirty="0"/>
          </a:p>
        </p:txBody>
      </p:sp>
    </p:spTree>
    <p:extLst>
      <p:ext uri="{BB962C8B-B14F-4D97-AF65-F5344CB8AC3E}">
        <p14:creationId xmlns:p14="http://schemas.microsoft.com/office/powerpoint/2010/main" val="17567435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EA024CE8-3C63-419F-9E9B-B7DAF7DE0BEE}"/>
              </a:ext>
            </a:extLst>
          </p:cNvPr>
          <p:cNvSpPr txBox="1"/>
          <p:nvPr/>
        </p:nvSpPr>
        <p:spPr>
          <a:xfrm>
            <a:off x="2829098" y="192812"/>
            <a:ext cx="6533804" cy="369332"/>
          </a:xfrm>
          <a:prstGeom prst="rect">
            <a:avLst/>
          </a:prstGeom>
          <a:noFill/>
        </p:spPr>
        <p:txBody>
          <a:bodyPr wrap="square" rtlCol="0">
            <a:spAutoFit/>
          </a:bodyPr>
          <a:lstStyle/>
          <a:p>
            <a:pPr algn="ctr"/>
            <a:r>
              <a:rPr lang="en-US" b="1" dirty="0"/>
              <a:t>Aqui vemos el resultado en PDF.</a:t>
            </a:r>
            <a:endParaRPr lang="es-ES" b="1" dirty="0"/>
          </a:p>
        </p:txBody>
      </p:sp>
      <p:pic>
        <p:nvPicPr>
          <p:cNvPr id="4" name="Imagen 3">
            <a:extLst>
              <a:ext uri="{FF2B5EF4-FFF2-40B4-BE49-F238E27FC236}">
                <a16:creationId xmlns:a16="http://schemas.microsoft.com/office/drawing/2014/main" id="{478A7EA2-0D42-2C88-5542-F9DAC11C0B06}"/>
              </a:ext>
            </a:extLst>
          </p:cNvPr>
          <p:cNvPicPr>
            <a:picLocks noChangeAspect="1"/>
          </p:cNvPicPr>
          <p:nvPr/>
        </p:nvPicPr>
        <p:blipFill>
          <a:blip r:embed="rId2"/>
          <a:stretch>
            <a:fillRect/>
          </a:stretch>
        </p:blipFill>
        <p:spPr>
          <a:xfrm>
            <a:off x="645135" y="1809750"/>
            <a:ext cx="2619375" cy="3238500"/>
          </a:xfrm>
          <a:prstGeom prst="rect">
            <a:avLst/>
          </a:prstGeom>
        </p:spPr>
      </p:pic>
      <p:pic>
        <p:nvPicPr>
          <p:cNvPr id="7" name="Imagen 6">
            <a:extLst>
              <a:ext uri="{FF2B5EF4-FFF2-40B4-BE49-F238E27FC236}">
                <a16:creationId xmlns:a16="http://schemas.microsoft.com/office/drawing/2014/main" id="{113C20DD-EBC3-AE8B-A288-4A7E1F9AD972}"/>
              </a:ext>
            </a:extLst>
          </p:cNvPr>
          <p:cNvPicPr>
            <a:picLocks noChangeAspect="1"/>
          </p:cNvPicPr>
          <p:nvPr/>
        </p:nvPicPr>
        <p:blipFill>
          <a:blip r:embed="rId3"/>
          <a:stretch>
            <a:fillRect/>
          </a:stretch>
        </p:blipFill>
        <p:spPr>
          <a:xfrm>
            <a:off x="3578468" y="1386689"/>
            <a:ext cx="8297008" cy="4550112"/>
          </a:xfrm>
          <a:prstGeom prst="rect">
            <a:avLst/>
          </a:prstGeom>
        </p:spPr>
      </p:pic>
    </p:spTree>
    <p:extLst>
      <p:ext uri="{BB962C8B-B14F-4D97-AF65-F5344CB8AC3E}">
        <p14:creationId xmlns:p14="http://schemas.microsoft.com/office/powerpoint/2010/main" val="2678337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F930823E-E8FD-4131-ADCE-C46B4DFECD7C}"/>
              </a:ext>
            </a:extLst>
          </p:cNvPr>
          <p:cNvSpPr txBox="1"/>
          <p:nvPr/>
        </p:nvSpPr>
        <p:spPr>
          <a:xfrm>
            <a:off x="144086" y="111294"/>
            <a:ext cx="11903826" cy="923330"/>
          </a:xfrm>
          <a:prstGeom prst="rect">
            <a:avLst/>
          </a:prstGeom>
          <a:noFill/>
        </p:spPr>
        <p:txBody>
          <a:bodyPr wrap="square" rtlCol="0">
            <a:spAutoFit/>
          </a:bodyPr>
          <a:lstStyle/>
          <a:p>
            <a:pPr algn="just"/>
            <a:r>
              <a:rPr lang="en-US" dirty="0"/>
              <a:t>Vamos ahora a darle un poco de formato de a la aplicacion, y a crear algunas visualizaciones con graficos que ya tambien Vienen incorporados en Crystal Report, y que nos ayudaran un poco con los análisis. Lo primero es agregar un elemento picture a nuestro Formulario principal, y alli cargarle una imagen como vemos aqui.</a:t>
            </a:r>
            <a:endParaRPr lang="es-ES" dirty="0"/>
          </a:p>
        </p:txBody>
      </p:sp>
      <p:sp>
        <p:nvSpPr>
          <p:cNvPr id="7" name="CuadroTexto 6">
            <a:extLst>
              <a:ext uri="{FF2B5EF4-FFF2-40B4-BE49-F238E27FC236}">
                <a16:creationId xmlns:a16="http://schemas.microsoft.com/office/drawing/2014/main" id="{D22059E4-3466-46E0-8C8B-3B1D9A0B03AD}"/>
              </a:ext>
            </a:extLst>
          </p:cNvPr>
          <p:cNvSpPr txBox="1"/>
          <p:nvPr/>
        </p:nvSpPr>
        <p:spPr>
          <a:xfrm>
            <a:off x="232755" y="5858550"/>
            <a:ext cx="11679383" cy="923330"/>
          </a:xfrm>
          <a:prstGeom prst="rect">
            <a:avLst/>
          </a:prstGeom>
          <a:noFill/>
        </p:spPr>
        <p:txBody>
          <a:bodyPr wrap="square" rtlCol="0">
            <a:spAutoFit/>
          </a:bodyPr>
          <a:lstStyle/>
          <a:p>
            <a:pPr algn="just"/>
            <a:r>
              <a:rPr lang="en-US" dirty="0"/>
              <a:t>En mi caso he creado una imagen de fondo le he agregado algunos elementos y lo guarde en una carperta y lo he cargado al formulario, al agregar un elemento picture, le damos en la esquina superior derecha, y ubicamos el elemento imagen que tenemos y este es el resultado, tambien he agregado un nuevo boton para Salir, el codigo es </a:t>
            </a:r>
            <a:r>
              <a:rPr lang="en-US" b="1" i="1" dirty="0"/>
              <a:t>Application.exit()</a:t>
            </a:r>
            <a:endParaRPr lang="es-ES" b="1" i="1" dirty="0"/>
          </a:p>
        </p:txBody>
      </p:sp>
      <p:pic>
        <p:nvPicPr>
          <p:cNvPr id="2" name="Imagen 1">
            <a:extLst>
              <a:ext uri="{FF2B5EF4-FFF2-40B4-BE49-F238E27FC236}">
                <a16:creationId xmlns:a16="http://schemas.microsoft.com/office/drawing/2014/main" id="{ABF097B1-C101-EE93-8118-33195E6F43BA}"/>
              </a:ext>
            </a:extLst>
          </p:cNvPr>
          <p:cNvPicPr>
            <a:picLocks noChangeAspect="1"/>
          </p:cNvPicPr>
          <p:nvPr/>
        </p:nvPicPr>
        <p:blipFill>
          <a:blip r:embed="rId2"/>
          <a:stretch>
            <a:fillRect/>
          </a:stretch>
        </p:blipFill>
        <p:spPr>
          <a:xfrm>
            <a:off x="2699239" y="1153587"/>
            <a:ext cx="6921377" cy="4550826"/>
          </a:xfrm>
          <a:prstGeom prst="rect">
            <a:avLst/>
          </a:prstGeom>
        </p:spPr>
      </p:pic>
    </p:spTree>
    <p:extLst>
      <p:ext uri="{BB962C8B-B14F-4D97-AF65-F5344CB8AC3E}">
        <p14:creationId xmlns:p14="http://schemas.microsoft.com/office/powerpoint/2010/main" val="13091541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8898A7C5-CF09-487A-9087-69FF7312C70F}"/>
              </a:ext>
            </a:extLst>
          </p:cNvPr>
          <p:cNvSpPr txBox="1"/>
          <p:nvPr/>
        </p:nvSpPr>
        <p:spPr>
          <a:xfrm>
            <a:off x="473825" y="307571"/>
            <a:ext cx="10831483" cy="369332"/>
          </a:xfrm>
          <a:prstGeom prst="rect">
            <a:avLst/>
          </a:prstGeom>
          <a:noFill/>
        </p:spPr>
        <p:txBody>
          <a:bodyPr wrap="square" rtlCol="0">
            <a:spAutoFit/>
          </a:bodyPr>
          <a:lstStyle/>
          <a:p>
            <a:pPr algn="ctr"/>
            <a:r>
              <a:rPr lang="en-US" dirty="0"/>
              <a:t>Vamos a crear algunos graficos dentro del reporte, de forma muy sencilla, como veremos a continuación.</a:t>
            </a:r>
            <a:endParaRPr lang="es-ES" dirty="0"/>
          </a:p>
        </p:txBody>
      </p:sp>
      <p:sp>
        <p:nvSpPr>
          <p:cNvPr id="7" name="CuadroTexto 6">
            <a:extLst>
              <a:ext uri="{FF2B5EF4-FFF2-40B4-BE49-F238E27FC236}">
                <a16:creationId xmlns:a16="http://schemas.microsoft.com/office/drawing/2014/main" id="{1C328D74-1E86-4CD7-9EE3-0E25065EFE5D}"/>
              </a:ext>
            </a:extLst>
          </p:cNvPr>
          <p:cNvSpPr txBox="1"/>
          <p:nvPr/>
        </p:nvSpPr>
        <p:spPr>
          <a:xfrm>
            <a:off x="8179550" y="1683287"/>
            <a:ext cx="3715962" cy="3693319"/>
          </a:xfrm>
          <a:prstGeom prst="rect">
            <a:avLst/>
          </a:prstGeom>
          <a:noFill/>
        </p:spPr>
        <p:txBody>
          <a:bodyPr wrap="square" rtlCol="0">
            <a:spAutoFit/>
          </a:bodyPr>
          <a:lstStyle/>
          <a:p>
            <a:pPr algn="just"/>
            <a:r>
              <a:rPr lang="en-US" dirty="0"/>
              <a:t>Aqui en nuestro Diseñador de reporte, bajamos un poco el area de la seccion 4, lo mas abajo que podamos para agregar un grafico o varios, y esto lo Hacemos dando click derecho en el area, insertar y escogemos Grafico, alli nos saldran varias opciones, y de acuerdo al Documento que ya tienen en su poder sanbran que tipo de graficos escoger de acuerdo a la informacion que tenemos que Presentar al Gerente o la Administracion.</a:t>
            </a:r>
            <a:endParaRPr lang="es-ES" dirty="0"/>
          </a:p>
        </p:txBody>
      </p:sp>
      <p:pic>
        <p:nvPicPr>
          <p:cNvPr id="8" name="Imagen 7">
            <a:extLst>
              <a:ext uri="{FF2B5EF4-FFF2-40B4-BE49-F238E27FC236}">
                <a16:creationId xmlns:a16="http://schemas.microsoft.com/office/drawing/2014/main" id="{B6EC4B55-0326-BAFE-8404-E532BA39FCBF}"/>
              </a:ext>
            </a:extLst>
          </p:cNvPr>
          <p:cNvPicPr>
            <a:picLocks noChangeAspect="1"/>
          </p:cNvPicPr>
          <p:nvPr/>
        </p:nvPicPr>
        <p:blipFill>
          <a:blip r:embed="rId2"/>
          <a:stretch>
            <a:fillRect/>
          </a:stretch>
        </p:blipFill>
        <p:spPr>
          <a:xfrm>
            <a:off x="296488" y="1683287"/>
            <a:ext cx="7705725" cy="3829050"/>
          </a:xfrm>
          <a:prstGeom prst="rect">
            <a:avLst/>
          </a:prstGeom>
        </p:spPr>
      </p:pic>
    </p:spTree>
    <p:extLst>
      <p:ext uri="{BB962C8B-B14F-4D97-AF65-F5344CB8AC3E}">
        <p14:creationId xmlns:p14="http://schemas.microsoft.com/office/powerpoint/2010/main" val="23022702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DFA73C2-F68B-4833-BBC0-B08C300380D0}"/>
              </a:ext>
            </a:extLst>
          </p:cNvPr>
          <p:cNvSpPr txBox="1"/>
          <p:nvPr/>
        </p:nvSpPr>
        <p:spPr>
          <a:xfrm>
            <a:off x="881149" y="216131"/>
            <a:ext cx="10390909" cy="646331"/>
          </a:xfrm>
          <a:prstGeom prst="rect">
            <a:avLst/>
          </a:prstGeom>
          <a:noFill/>
        </p:spPr>
        <p:txBody>
          <a:bodyPr wrap="square" rtlCol="0">
            <a:spAutoFit/>
          </a:bodyPr>
          <a:lstStyle/>
          <a:p>
            <a:pPr algn="just"/>
            <a:r>
              <a:rPr lang="en-US" dirty="0"/>
              <a:t>Al dar click e insertar el grafico nos saldra esta Ventana y soltamos en el espacio que tenemos seguido nos saldra una Ventana para que elijamos la Fuente de datos, que queremos Presentar, y sus campos.</a:t>
            </a:r>
            <a:endParaRPr lang="es-ES" dirty="0"/>
          </a:p>
        </p:txBody>
      </p:sp>
      <p:pic>
        <p:nvPicPr>
          <p:cNvPr id="6" name="Imagen 5">
            <a:extLst>
              <a:ext uri="{FF2B5EF4-FFF2-40B4-BE49-F238E27FC236}">
                <a16:creationId xmlns:a16="http://schemas.microsoft.com/office/drawing/2014/main" id="{B63ADB1E-6346-0B2F-1A5E-6281235077BA}"/>
              </a:ext>
            </a:extLst>
          </p:cNvPr>
          <p:cNvPicPr>
            <a:picLocks noChangeAspect="1"/>
          </p:cNvPicPr>
          <p:nvPr/>
        </p:nvPicPr>
        <p:blipFill>
          <a:blip r:embed="rId2"/>
          <a:stretch>
            <a:fillRect/>
          </a:stretch>
        </p:blipFill>
        <p:spPr>
          <a:xfrm>
            <a:off x="422878" y="1292857"/>
            <a:ext cx="4892072" cy="4836480"/>
          </a:xfrm>
          <a:prstGeom prst="rect">
            <a:avLst/>
          </a:prstGeom>
        </p:spPr>
      </p:pic>
      <p:pic>
        <p:nvPicPr>
          <p:cNvPr id="8" name="Imagen 7">
            <a:extLst>
              <a:ext uri="{FF2B5EF4-FFF2-40B4-BE49-F238E27FC236}">
                <a16:creationId xmlns:a16="http://schemas.microsoft.com/office/drawing/2014/main" id="{3FD90D9A-DA7F-A926-3504-E7892B2694DE}"/>
              </a:ext>
            </a:extLst>
          </p:cNvPr>
          <p:cNvPicPr>
            <a:picLocks noChangeAspect="1"/>
          </p:cNvPicPr>
          <p:nvPr/>
        </p:nvPicPr>
        <p:blipFill>
          <a:blip r:embed="rId3"/>
          <a:stretch>
            <a:fillRect/>
          </a:stretch>
        </p:blipFill>
        <p:spPr>
          <a:xfrm>
            <a:off x="5895975" y="1643063"/>
            <a:ext cx="6011445" cy="4486274"/>
          </a:xfrm>
          <a:prstGeom prst="rect">
            <a:avLst/>
          </a:prstGeom>
        </p:spPr>
      </p:pic>
    </p:spTree>
    <p:extLst>
      <p:ext uri="{BB962C8B-B14F-4D97-AF65-F5344CB8AC3E}">
        <p14:creationId xmlns:p14="http://schemas.microsoft.com/office/powerpoint/2010/main" val="28328488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5739</TotalTime>
  <Words>9298</Words>
  <Application>Microsoft Office PowerPoint</Application>
  <PresentationFormat>Panorámica</PresentationFormat>
  <Paragraphs>617</Paragraphs>
  <Slides>132</Slides>
  <Notes>0</Notes>
  <HiddenSlides>0</HiddenSlides>
  <MMClips>2</MMClips>
  <ScaleCrop>false</ScaleCrop>
  <HeadingPairs>
    <vt:vector size="6" baseType="variant">
      <vt:variant>
        <vt:lpstr>Fuentes usadas</vt:lpstr>
      </vt:variant>
      <vt:variant>
        <vt:i4>15</vt:i4>
      </vt:variant>
      <vt:variant>
        <vt:lpstr>Tema</vt:lpstr>
      </vt:variant>
      <vt:variant>
        <vt:i4>1</vt:i4>
      </vt:variant>
      <vt:variant>
        <vt:lpstr>Títulos de diapositiva</vt:lpstr>
      </vt:variant>
      <vt:variant>
        <vt:i4>132</vt:i4>
      </vt:variant>
    </vt:vector>
  </HeadingPairs>
  <TitlesOfParts>
    <vt:vector size="148" baseType="lpstr">
      <vt:lpstr>-apple-system</vt:lpstr>
      <vt:lpstr>Arial</vt:lpstr>
      <vt:lpstr>Arial Rounded MT Bold</vt:lpstr>
      <vt:lpstr>Calibri</vt:lpstr>
      <vt:lpstr>Calibri (Cuerpo)</vt:lpstr>
      <vt:lpstr>Calibri Light</vt:lpstr>
      <vt:lpstr>Consolas</vt:lpstr>
      <vt:lpstr>Noto Sans</vt:lpstr>
      <vt:lpstr>Open Sans</vt:lpstr>
      <vt:lpstr>Roboto</vt:lpstr>
      <vt:lpstr>Söhne</vt:lpstr>
      <vt:lpstr>Times New Roman</vt:lpstr>
      <vt:lpstr>Ubuntu</vt:lpstr>
      <vt:lpstr>wf_segoe-ui</vt:lpstr>
      <vt:lpstr>YouTube Sans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Juancito Peña Vizcaino</dc:creator>
  <cp:lastModifiedBy>Juancito Pena Vizcaino</cp:lastModifiedBy>
  <cp:revision>399</cp:revision>
  <dcterms:created xsi:type="dcterms:W3CDTF">2020-08-30T17:04:52Z</dcterms:created>
  <dcterms:modified xsi:type="dcterms:W3CDTF">2023-11-18T18:50:09Z</dcterms:modified>
</cp:coreProperties>
</file>